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7" r:id="rId57"/>
    <p:sldId id="353" r:id="rId58"/>
    <p:sldId id="323"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4"/>
    <p:restoredTop sz="94620"/>
  </p:normalViewPr>
  <p:slideViewPr>
    <p:cSldViewPr snapToGrid="0" snapToObjects="1">
      <p:cViewPr varScale="1">
        <p:scale>
          <a:sx n="61" d="100"/>
          <a:sy n="61" d="100"/>
        </p:scale>
        <p:origin x="22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Shape 1191"/>
          <p:cNvSpPr>
            <a:spLocks noGrp="1" noRot="1" noChangeAspect="1"/>
          </p:cNvSpPr>
          <p:nvPr>
            <p:ph type="sldImg"/>
          </p:nvPr>
        </p:nvSpPr>
        <p:spPr>
          <a:prstGeom prst="rect">
            <a:avLst/>
          </a:prstGeom>
        </p:spPr>
        <p:txBody>
          <a:bodyPr/>
          <a:lstStyle/>
          <a:p>
            <a:endParaRPr/>
          </a:p>
        </p:txBody>
      </p:sp>
      <p:sp>
        <p:nvSpPr>
          <p:cNvPr id="1192" name="Shape 1192"/>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endParaR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Shape 1197"/>
          <p:cNvSpPr>
            <a:spLocks noGrp="1" noRot="1" noChangeAspect="1"/>
          </p:cNvSpPr>
          <p:nvPr>
            <p:ph type="sldImg"/>
          </p:nvPr>
        </p:nvSpPr>
        <p:spPr>
          <a:prstGeom prst="rect">
            <a:avLst/>
          </a:prstGeom>
        </p:spPr>
        <p:txBody>
          <a:bodyPr/>
          <a:lstStyle/>
          <a:p>
            <a:endParaRPr/>
          </a:p>
        </p:txBody>
      </p:sp>
      <p:sp>
        <p:nvSpPr>
          <p:cNvPr id="1198" name="Shape 1198"/>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endParaR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Shape 1203"/>
          <p:cNvSpPr>
            <a:spLocks noGrp="1" noRot="1" noChangeAspect="1"/>
          </p:cNvSpPr>
          <p:nvPr>
            <p:ph type="sldImg"/>
          </p:nvPr>
        </p:nvSpPr>
        <p:spPr>
          <a:prstGeom prst="rect">
            <a:avLst/>
          </a:prstGeom>
        </p:spPr>
        <p:txBody>
          <a:bodyPr/>
          <a:lstStyle/>
          <a:p>
            <a:endParaRPr/>
          </a:p>
        </p:txBody>
      </p:sp>
      <p:sp>
        <p:nvSpPr>
          <p:cNvPr id="1204" name="Shape 1204"/>
          <p:cNvSpPr>
            <a:spLocks noGrp="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endParaR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Shape 1219"/>
          <p:cNvSpPr>
            <a:spLocks noGrp="1" noRot="1" noChangeAspect="1"/>
          </p:cNvSpPr>
          <p:nvPr>
            <p:ph type="sldImg"/>
          </p:nvPr>
        </p:nvSpPr>
        <p:spPr>
          <a:prstGeom prst="rect">
            <a:avLst/>
          </a:prstGeom>
        </p:spPr>
        <p:txBody>
          <a:bodyPr/>
          <a:lstStyle/>
          <a:p>
            <a:endParaRPr/>
          </a:p>
        </p:txBody>
      </p:sp>
      <p:sp>
        <p:nvSpPr>
          <p:cNvPr id="1220" name="Shape 1220"/>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e^0 = 1, e^-1 = .37, e^-2 = .14,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Gala was Dali’s wife.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Shape 1264"/>
          <p:cNvSpPr>
            <a:spLocks noGrp="1" noRot="1" noChangeAspect="1"/>
          </p:cNvSpPr>
          <p:nvPr>
            <p:ph type="sldImg"/>
          </p:nvPr>
        </p:nvSpPr>
        <p:spPr>
          <a:prstGeom prst="rect">
            <a:avLst/>
          </a:prstGeom>
        </p:spPr>
        <p:txBody>
          <a:bodyPr/>
          <a:lstStyle/>
          <a:p>
            <a:endParaRPr/>
          </a:p>
        </p:txBody>
      </p:sp>
      <p:sp>
        <p:nvSpPr>
          <p:cNvPr id="1265" name="Shape 126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Gala was Dali’s wife.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Shape 1289"/>
          <p:cNvSpPr>
            <a:spLocks noGrp="1" noRot="1" noChangeAspect="1"/>
          </p:cNvSpPr>
          <p:nvPr>
            <p:ph type="sldImg"/>
          </p:nvPr>
        </p:nvSpPr>
        <p:spPr>
          <a:prstGeom prst="rect">
            <a:avLst/>
          </a:prstGeom>
        </p:spPr>
        <p:txBody>
          <a:bodyPr/>
          <a:lstStyle/>
          <a:p>
            <a:endParaRPr/>
          </a:p>
        </p:txBody>
      </p:sp>
      <p:sp>
        <p:nvSpPr>
          <p:cNvPr id="1290" name="Shape 1290"/>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Ask students to look at the image and think about where the line of constant response is -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a:spLocks noGrp="1" noRot="1" noChangeAspect="1"/>
          </p:cNvSpPr>
          <p:nvPr>
            <p:ph type="sldImg"/>
          </p:nvPr>
        </p:nvSpPr>
        <p:spPr>
          <a:prstGeom prst="rect">
            <a:avLst/>
          </a:prstGeom>
        </p:spPr>
        <p:txBody>
          <a:bodyPr/>
          <a:lstStyle/>
          <a:p>
            <a:endParaRPr/>
          </a:p>
        </p:txBody>
      </p:sp>
      <p:sp>
        <p:nvSpPr>
          <p:cNvPr id="1312" name="Shape 131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Explain notation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2245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 name="Shape 1589"/>
          <p:cNvSpPr>
            <a:spLocks noGrp="1" noRot="1" noChangeAspect="1"/>
          </p:cNvSpPr>
          <p:nvPr>
            <p:ph type="sldImg"/>
          </p:nvPr>
        </p:nvSpPr>
        <p:spPr>
          <a:prstGeom prst="rect">
            <a:avLst/>
          </a:prstGeom>
        </p:spPr>
        <p:txBody>
          <a:bodyPr/>
          <a:lstStyle/>
          <a:p>
            <a:endParaRPr/>
          </a:p>
        </p:txBody>
      </p:sp>
      <p:sp>
        <p:nvSpPr>
          <p:cNvPr id="1590" name="Shape 1590"/>
          <p:cNvSpPr>
            <a:spLocks noGrp="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http://www.imagemagick.org/Usage/fourier/#blurring</a:t>
            </a:r>
          </a:p>
          <a:p>
            <a:pPr defTabSz="914400">
              <a:lnSpc>
                <a:spcPct val="100000"/>
              </a:lnSpc>
              <a:spcBef>
                <a:spcPts val="400"/>
              </a:spcBef>
              <a:defRPr sz="1200">
                <a:latin typeface="Calibri"/>
                <a:ea typeface="Calibri"/>
                <a:cs typeface="Calibri"/>
                <a:sym typeface="Calibri"/>
              </a:defRPr>
            </a:pPr>
            <a:r>
              <a:t>http://www.imagemagick.org/Usage/fourier/#circle_spectrum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 name="Shape 1844"/>
          <p:cNvSpPr>
            <a:spLocks noGrp="1" noRot="1" noChangeAspect="1"/>
          </p:cNvSpPr>
          <p:nvPr>
            <p:ph type="sldImg"/>
          </p:nvPr>
        </p:nvSpPr>
        <p:spPr>
          <a:prstGeom prst="rect">
            <a:avLst/>
          </a:prstGeom>
        </p:spPr>
        <p:txBody>
          <a:bodyPr/>
          <a:lstStyle/>
          <a:p>
            <a:endParaRPr/>
          </a:p>
        </p:txBody>
      </p:sp>
      <p:sp>
        <p:nvSpPr>
          <p:cNvPr id="1845" name="Shape 1845"/>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http://research.stowers-institute.org/efg/Report/FourierAnalysis.pdf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 name="Shape 1851"/>
          <p:cNvSpPr>
            <a:spLocks noGrp="1" noRot="1" noChangeAspect="1"/>
          </p:cNvSpPr>
          <p:nvPr>
            <p:ph type="sldImg"/>
          </p:nvPr>
        </p:nvSpPr>
        <p:spPr>
          <a:prstGeom prst="rect">
            <a:avLst/>
          </a:prstGeom>
        </p:spPr>
        <p:txBody>
          <a:bodyPr/>
          <a:lstStyle/>
          <a:p>
            <a:endParaRPr/>
          </a:p>
        </p:txBody>
      </p:sp>
      <p:sp>
        <p:nvSpPr>
          <p:cNvPr id="1852" name="Shape 185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http://research.stowers-institute.org/efg/Report/FourierAnalysis.pdf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noRot="1" noChangeAspect="1"/>
          </p:cNvSpPr>
          <p:nvPr>
            <p:ph type="sldImg"/>
          </p:nvPr>
        </p:nvSpPr>
        <p:spPr>
          <a:prstGeom prst="rect">
            <a:avLst/>
          </a:prstGeom>
        </p:spPr>
        <p:txBody>
          <a:bodyPr/>
          <a:lstStyle/>
          <a:p>
            <a:endParaRPr/>
          </a:p>
        </p:txBody>
      </p:sp>
      <p:sp>
        <p:nvSpPr>
          <p:cNvPr id="542" name="Shape 54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ones, divide by 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Shape 996"/>
          <p:cNvSpPr>
            <a:spLocks noGrp="1" noRot="1" noChangeAspect="1"/>
          </p:cNvSpPr>
          <p:nvPr>
            <p:ph type="sldImg"/>
          </p:nvPr>
        </p:nvSpPr>
        <p:spPr>
          <a:prstGeom prst="rect">
            <a:avLst/>
          </a:prstGeom>
        </p:spPr>
        <p:txBody>
          <a:bodyPr/>
          <a:lstStyle/>
          <a:p>
            <a:endParaRPr/>
          </a:p>
        </p:txBody>
      </p:sp>
      <p:sp>
        <p:nvSpPr>
          <p:cNvPr id="997" name="Shape 997"/>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Questions at this point?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r>
              <a:t>f is image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650239" y="-1"/>
            <a:ext cx="11704322" cy="1300481"/>
          </a:xfrm>
          <a:prstGeom prst="rect">
            <a:avLst/>
          </a:prstGeom>
        </p:spPr>
        <p:txBody>
          <a:bodyPr lIns="65023" tIns="65023" rIns="65023" bIns="65023"/>
          <a:lstStyle>
            <a:lvl1pPr algn="l" defTabSz="1300480">
              <a:defRPr sz="5600">
                <a:latin typeface="Calibri"/>
                <a:ea typeface="Calibri"/>
                <a:cs typeface="Calibri"/>
                <a:sym typeface="Calibri"/>
              </a:defRPr>
            </a:lvl1pPr>
          </a:lstStyle>
          <a:p>
            <a:r>
              <a:t>Title Text</a:t>
            </a:r>
          </a:p>
        </p:txBody>
      </p:sp>
      <p:sp>
        <p:nvSpPr>
          <p:cNvPr id="118" name="Body Level One…"/>
          <p:cNvSpPr txBox="1">
            <a:spLocks noGrp="1"/>
          </p:cNvSpPr>
          <p:nvPr>
            <p:ph type="body" idx="1"/>
          </p:nvPr>
        </p:nvSpPr>
        <p:spPr>
          <a:xfrm>
            <a:off x="650239" y="1408853"/>
            <a:ext cx="11704322" cy="7303912"/>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975359" y="866986"/>
            <a:ext cx="11054082" cy="1625601"/>
          </a:xfrm>
          <a:prstGeom prst="rect">
            <a:avLst/>
          </a:prstGeom>
        </p:spPr>
        <p:txBody>
          <a:bodyPr lIns="65023" tIns="65023" rIns="65023" bIns="65023"/>
          <a:lstStyle>
            <a:lvl1pPr algn="l" defTabSz="1300480">
              <a:defRPr sz="5000">
                <a:latin typeface="Calibri"/>
                <a:ea typeface="Calibri"/>
                <a:cs typeface="Calibri"/>
                <a:sym typeface="Calibri"/>
              </a:defRPr>
            </a:lvl1pPr>
          </a:lstStyle>
          <a:p>
            <a:r>
              <a:t>Title Text</a:t>
            </a:r>
          </a:p>
        </p:txBody>
      </p:sp>
      <p:sp>
        <p:nvSpPr>
          <p:cNvPr id="127"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50239" y="-1"/>
            <a:ext cx="11704322" cy="1300481"/>
          </a:xfrm>
          <a:prstGeom prst="rect">
            <a:avLst/>
          </a:prstGeom>
        </p:spPr>
        <p:txBody>
          <a:bodyPr lIns="65023" tIns="65023" rIns="65023" bIns="65023"/>
          <a:lstStyle>
            <a:lvl1pPr algn="l" defTabSz="1300480">
              <a:defRPr sz="5000">
                <a:latin typeface="Calibri"/>
                <a:ea typeface="Calibri"/>
                <a:cs typeface="Calibri"/>
                <a:sym typeface="Calibri"/>
              </a:defRPr>
            </a:lvl1pPr>
          </a:lstStyle>
          <a:p>
            <a:r>
              <a:t>Title Text</a:t>
            </a:r>
          </a:p>
        </p:txBody>
      </p:sp>
      <p:sp>
        <p:nvSpPr>
          <p:cNvPr id="135"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1027289" y="6267591"/>
            <a:ext cx="11054081" cy="1937174"/>
          </a:xfrm>
          <a:prstGeom prst="rect">
            <a:avLst/>
          </a:prstGeom>
        </p:spPr>
        <p:txBody>
          <a:bodyPr lIns="65023" tIns="65023" rIns="65023" bIns="65023" anchor="t"/>
          <a:lstStyle>
            <a:lvl1pPr algn="l" defTabSz="1300480">
              <a:defRPr sz="5600" cap="all">
                <a:latin typeface="Calibri"/>
                <a:ea typeface="Calibri"/>
                <a:cs typeface="Calibri"/>
                <a:sym typeface="Calibri"/>
              </a:defRPr>
            </a:lvl1pPr>
          </a:lstStyle>
          <a:p>
            <a:r>
              <a:t>Title Text</a:t>
            </a:r>
          </a:p>
        </p:txBody>
      </p:sp>
      <p:sp>
        <p:nvSpPr>
          <p:cNvPr id="143" name="Body Level One…"/>
          <p:cNvSpPr txBox="1">
            <a:spLocks noGrp="1"/>
          </p:cNvSpPr>
          <p:nvPr>
            <p:ph type="body" sz="quarter" idx="1"/>
          </p:nvPr>
        </p:nvSpPr>
        <p:spPr>
          <a:xfrm>
            <a:off x="1027289" y="4133991"/>
            <a:ext cx="11054081" cy="2133601"/>
          </a:xfrm>
          <a:prstGeom prst="rect">
            <a:avLst/>
          </a:prstGeom>
        </p:spPr>
        <p:txBody>
          <a:bodyPr lIns="65023" tIns="65023" rIns="65023" bIns="65023" anchor="b"/>
          <a:lstStyle>
            <a:lvl1pPr marL="0" indent="0" defTabSz="1300480">
              <a:spcBef>
                <a:spcPts val="600"/>
              </a:spcBef>
              <a:buSzTx/>
              <a:buNone/>
              <a:defRPr sz="2800">
                <a:solidFill>
                  <a:srgbClr val="888888"/>
                </a:solidFill>
                <a:latin typeface="Calibri"/>
                <a:ea typeface="Calibri"/>
                <a:cs typeface="Calibri"/>
                <a:sym typeface="Calibri"/>
              </a:defRPr>
            </a:lvl1pPr>
            <a:lvl2pPr marL="0" indent="457200" defTabSz="1300480">
              <a:spcBef>
                <a:spcPts val="600"/>
              </a:spcBef>
              <a:buSzTx/>
              <a:buNone/>
              <a:defRPr sz="2800">
                <a:solidFill>
                  <a:srgbClr val="888888"/>
                </a:solidFill>
                <a:latin typeface="Calibri"/>
                <a:ea typeface="Calibri"/>
                <a:cs typeface="Calibri"/>
                <a:sym typeface="Calibri"/>
              </a:defRPr>
            </a:lvl2pPr>
            <a:lvl3pPr marL="0" indent="914400" defTabSz="1300480">
              <a:spcBef>
                <a:spcPts val="600"/>
              </a:spcBef>
              <a:buSzTx/>
              <a:buNone/>
              <a:defRPr sz="2800">
                <a:solidFill>
                  <a:srgbClr val="888888"/>
                </a:solidFill>
                <a:latin typeface="Calibri"/>
                <a:ea typeface="Calibri"/>
                <a:cs typeface="Calibri"/>
                <a:sym typeface="Calibri"/>
              </a:defRPr>
            </a:lvl3pPr>
            <a:lvl4pPr marL="0" indent="1371600" defTabSz="1300480">
              <a:spcBef>
                <a:spcPts val="600"/>
              </a:spcBef>
              <a:buSzTx/>
              <a:buNone/>
              <a:defRPr sz="2800">
                <a:solidFill>
                  <a:srgbClr val="888888"/>
                </a:solidFill>
                <a:latin typeface="Calibri"/>
                <a:ea typeface="Calibri"/>
                <a:cs typeface="Calibri"/>
                <a:sym typeface="Calibri"/>
              </a:defRPr>
            </a:lvl4pPr>
            <a:lvl5pPr marL="0" indent="1828800" defTabSz="1300480">
              <a:spcBef>
                <a:spcPts val="600"/>
              </a:spcBef>
              <a:buSzTx/>
              <a:buNone/>
              <a:defRPr sz="28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975359" y="108373"/>
            <a:ext cx="11054082" cy="1192107"/>
          </a:xfrm>
          <a:prstGeom prst="rect">
            <a:avLst/>
          </a:prstGeom>
        </p:spPr>
        <p:txBody>
          <a:bodyPr lIns="65023" tIns="65023" rIns="65023" bIns="65023"/>
          <a:lstStyle>
            <a:lvl1pPr algn="l" defTabSz="1300480">
              <a:defRPr sz="5000">
                <a:latin typeface="Calibri"/>
                <a:ea typeface="Calibri"/>
                <a:cs typeface="Calibri"/>
                <a:sym typeface="Calibri"/>
              </a:defRPr>
            </a:lvl1pPr>
          </a:lstStyle>
          <a:p>
            <a:r>
              <a:t>Title Text</a:t>
            </a:r>
          </a:p>
        </p:txBody>
      </p:sp>
      <p:sp>
        <p:nvSpPr>
          <p:cNvPr id="152" name="Body Level One…"/>
          <p:cNvSpPr txBox="1">
            <a:spLocks noGrp="1"/>
          </p:cNvSpPr>
          <p:nvPr>
            <p:ph type="body" sz="half" idx="1"/>
          </p:nvPr>
        </p:nvSpPr>
        <p:spPr>
          <a:xfrm>
            <a:off x="975359" y="1300479"/>
            <a:ext cx="5418668" cy="7477761"/>
          </a:xfrm>
          <a:prstGeom prst="rect">
            <a:avLst/>
          </a:prstGeom>
        </p:spPr>
        <p:txBody>
          <a:bodyPr lIns="65023" tIns="65023" rIns="65023" bIns="65023" anchor="t"/>
          <a:lstStyle>
            <a:lvl1pPr marL="465364" indent="-465364" defTabSz="1300480">
              <a:spcBef>
                <a:spcPts val="900"/>
              </a:spcBef>
              <a:buSzPct val="100000"/>
              <a:buFont typeface="Arial"/>
              <a:defRPr sz="3800">
                <a:latin typeface="Calibri"/>
                <a:ea typeface="Calibri"/>
                <a:cs typeface="Calibri"/>
                <a:sym typeface="Calibri"/>
              </a:defRPr>
            </a:lvl1pPr>
            <a:lvl2pPr marL="909637" indent="-452437" defTabSz="1300480">
              <a:spcBef>
                <a:spcPts val="900"/>
              </a:spcBef>
              <a:buSzPct val="100000"/>
              <a:buFont typeface="Arial"/>
              <a:buChar char="–"/>
              <a:defRPr sz="3800">
                <a:latin typeface="Calibri"/>
                <a:ea typeface="Calibri"/>
                <a:cs typeface="Calibri"/>
                <a:sym typeface="Calibri"/>
              </a:defRPr>
            </a:lvl2pPr>
            <a:lvl3pPr marL="1348739" indent="-434339" defTabSz="1300480">
              <a:spcBef>
                <a:spcPts val="900"/>
              </a:spcBef>
              <a:buSzPct val="100000"/>
              <a:buFont typeface="Arial"/>
              <a:defRPr sz="3800">
                <a:latin typeface="Calibri"/>
                <a:ea typeface="Calibri"/>
                <a:cs typeface="Calibri"/>
                <a:sym typeface="Calibri"/>
              </a:defRPr>
            </a:lvl3pPr>
            <a:lvl4pPr marL="1805939" indent="-434339" defTabSz="1300480">
              <a:spcBef>
                <a:spcPts val="900"/>
              </a:spcBef>
              <a:buSzPct val="100000"/>
              <a:buFont typeface="Arial"/>
              <a:buChar char="–"/>
              <a:defRPr sz="3800">
                <a:latin typeface="Calibri"/>
                <a:ea typeface="Calibri"/>
                <a:cs typeface="Calibri"/>
                <a:sym typeface="Calibri"/>
              </a:defRPr>
            </a:lvl4pPr>
            <a:lvl5pPr marL="2263139" indent="-434339" defTabSz="1300480">
              <a:spcBef>
                <a:spcPts val="900"/>
              </a:spcBef>
              <a:buSzPct val="100000"/>
              <a:buFont typeface="Arial"/>
              <a:buChar char="»"/>
              <a:defRPr sz="38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650239" y="-1"/>
            <a:ext cx="11704322" cy="1300481"/>
          </a:xfrm>
          <a:prstGeom prst="rect">
            <a:avLst/>
          </a:prstGeom>
        </p:spPr>
        <p:txBody>
          <a:bodyPr lIns="65023" tIns="65023" rIns="65023" bIns="65023"/>
          <a:lstStyle>
            <a:lvl1pPr algn="l" defTabSz="1300480">
              <a:defRPr sz="5000">
                <a:latin typeface="Calibri"/>
                <a:ea typeface="Calibri"/>
                <a:cs typeface="Calibri"/>
                <a:sym typeface="Calibri"/>
              </a:defRPr>
            </a:lvl1pPr>
          </a:lstStyle>
          <a:p>
            <a:r>
              <a:t>Title Text</a:t>
            </a:r>
          </a:p>
        </p:txBody>
      </p:sp>
      <p:sp>
        <p:nvSpPr>
          <p:cNvPr id="161" name="Body Level One…"/>
          <p:cNvSpPr txBox="1">
            <a:spLocks noGrp="1"/>
          </p:cNvSpPr>
          <p:nvPr>
            <p:ph type="body" sz="half" idx="1"/>
          </p:nvPr>
        </p:nvSpPr>
        <p:spPr>
          <a:xfrm>
            <a:off x="650239" y="2275839"/>
            <a:ext cx="5743788" cy="6436927"/>
          </a:xfrm>
          <a:prstGeom prst="rect">
            <a:avLst/>
          </a:prstGeom>
        </p:spPr>
        <p:txBody>
          <a:bodyPr lIns="65023" tIns="65023" rIns="65023" bIns="65023" anchor="t"/>
          <a:lstStyle>
            <a:lvl1pPr marL="465364" indent="-465364" defTabSz="1300480">
              <a:spcBef>
                <a:spcPts val="900"/>
              </a:spcBef>
              <a:buSzPct val="100000"/>
              <a:buFont typeface="Arial"/>
              <a:defRPr sz="3800">
                <a:latin typeface="Calibri"/>
                <a:ea typeface="Calibri"/>
                <a:cs typeface="Calibri"/>
                <a:sym typeface="Calibri"/>
              </a:defRPr>
            </a:lvl1pPr>
            <a:lvl2pPr marL="909637" indent="-452437" defTabSz="1300480">
              <a:spcBef>
                <a:spcPts val="900"/>
              </a:spcBef>
              <a:buSzPct val="100000"/>
              <a:buFont typeface="Arial"/>
              <a:buChar char="–"/>
              <a:defRPr sz="3800">
                <a:latin typeface="Calibri"/>
                <a:ea typeface="Calibri"/>
                <a:cs typeface="Calibri"/>
                <a:sym typeface="Calibri"/>
              </a:defRPr>
            </a:lvl2pPr>
            <a:lvl3pPr marL="1348739" indent="-434339" defTabSz="1300480">
              <a:spcBef>
                <a:spcPts val="900"/>
              </a:spcBef>
              <a:buSzPct val="100000"/>
              <a:buFont typeface="Arial"/>
              <a:defRPr sz="3800">
                <a:latin typeface="Calibri"/>
                <a:ea typeface="Calibri"/>
                <a:cs typeface="Calibri"/>
                <a:sym typeface="Calibri"/>
              </a:defRPr>
            </a:lvl3pPr>
            <a:lvl4pPr marL="1854200" indent="-482600" defTabSz="1300480">
              <a:spcBef>
                <a:spcPts val="900"/>
              </a:spcBef>
              <a:buSzPct val="100000"/>
              <a:buFont typeface="Arial"/>
              <a:buChar char="–"/>
              <a:defRPr sz="3800">
                <a:latin typeface="Calibri"/>
                <a:ea typeface="Calibri"/>
                <a:cs typeface="Calibri"/>
                <a:sym typeface="Calibri"/>
              </a:defRPr>
            </a:lvl4pPr>
            <a:lvl5pPr marL="2311400" indent="-482600" defTabSz="1300480">
              <a:spcBef>
                <a:spcPts val="900"/>
              </a:spcBef>
              <a:buSzPct val="100000"/>
              <a:buFont typeface="Arial"/>
              <a:buChar char="»"/>
              <a:defRPr sz="38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952500" y="254000"/>
            <a:ext cx="11099800" cy="1270000"/>
          </a:xfrm>
          <a:prstGeom prst="rect">
            <a:avLst/>
          </a:prstGeom>
        </p:spPr>
        <p:txBody>
          <a:bodyPr/>
          <a:lstStyle/>
          <a:p>
            <a:r>
              <a:t>Title Text</a:t>
            </a:r>
          </a:p>
        </p:txBody>
      </p:sp>
      <p:sp>
        <p:nvSpPr>
          <p:cNvPr id="57" name="Body Level One…"/>
          <p:cNvSpPr txBox="1">
            <a:spLocks noGrp="1"/>
          </p:cNvSpPr>
          <p:nvPr>
            <p:ph type="body" idx="1"/>
          </p:nvPr>
        </p:nvSpPr>
        <p:spPr>
          <a:xfrm>
            <a:off x="952500" y="1649214"/>
            <a:ext cx="11099800" cy="76217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xfrm>
            <a:off x="952500" y="254000"/>
            <a:ext cx="11099800" cy="2159000"/>
          </a:xfrm>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12665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vcl.mit.edu/hybridimage.htm"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ilters"/>
          <p:cNvSpPr txBox="1">
            <a:spLocks noGrp="1"/>
          </p:cNvSpPr>
          <p:nvPr>
            <p:ph type="ctrTitle"/>
          </p:nvPr>
        </p:nvSpPr>
        <p:spPr>
          <a:prstGeom prst="rect">
            <a:avLst/>
          </a:prstGeom>
        </p:spPr>
        <p:txBody>
          <a:bodyPr/>
          <a:lstStyle/>
          <a:p>
            <a:r>
              <a:t>Filters</a:t>
            </a:r>
          </a:p>
        </p:txBody>
      </p:sp>
      <p:sp>
        <p:nvSpPr>
          <p:cNvPr id="2" name="TextBox 1">
            <a:extLst>
              <a:ext uri="{FF2B5EF4-FFF2-40B4-BE49-F238E27FC236}">
                <a16:creationId xmlns:a16="http://schemas.microsoft.com/office/drawing/2014/main" id="{AFA19E6C-A1C8-ED4F-85E5-DDEC3A8B36C5}"/>
              </a:ext>
            </a:extLst>
          </p:cNvPr>
          <p:cNvSpPr txBox="1"/>
          <p:nvPr/>
        </p:nvSpPr>
        <p:spPr>
          <a:xfrm>
            <a:off x="4916047" y="8734005"/>
            <a:ext cx="808875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lumMod val="50000"/>
                  </a:schemeClr>
                </a:solidFill>
                <a:effectLst/>
                <a:uFillTx/>
                <a:latin typeface="Helvetica Neue"/>
                <a:ea typeface="Helvetica Neue"/>
                <a:cs typeface="Helvetica Neue"/>
                <a:sym typeface="Helvetica Neue"/>
              </a:rPr>
              <a:t>Credit: the slides are reorganized from CS131 at Stanford </a:t>
            </a:r>
          </a:p>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lumMod val="50000"/>
                  </a:schemeClr>
                </a:solidFill>
                <a:effectLst/>
                <a:uFillTx/>
                <a:latin typeface="Helvetica Neue"/>
                <a:ea typeface="Helvetica Neue"/>
                <a:cs typeface="Helvetica Neue"/>
                <a:sym typeface="Helvetica Neue"/>
              </a:rPr>
              <a:t>and CSCI 143 from Brown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2" name="Group 3"/>
          <p:cNvGraphicFramePr/>
          <p:nvPr/>
        </p:nvGraphicFramePr>
        <p:xfrm>
          <a:off x="6719146" y="3251200"/>
          <a:ext cx="5093548" cy="4876803"/>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493" name="Rectangle 127"/>
          <p:cNvSpPr/>
          <p:nvPr/>
        </p:nvSpPr>
        <p:spPr>
          <a:xfrm>
            <a:off x="8778240" y="6177279"/>
            <a:ext cx="541867" cy="541868"/>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494" name="Group 128"/>
          <p:cNvGraphicFramePr/>
          <p:nvPr/>
        </p:nvGraphicFramePr>
        <p:xfrm>
          <a:off x="1011484" y="3253458"/>
          <a:ext cx="5057423" cy="4870028"/>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495" name="Rectangle 252"/>
          <p:cNvSpPr/>
          <p:nvPr/>
        </p:nvSpPr>
        <p:spPr>
          <a:xfrm>
            <a:off x="2578382" y="5725724"/>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496"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497"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498"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536" name="Group 4"/>
          <p:cNvGrpSpPr/>
          <p:nvPr/>
        </p:nvGrpSpPr>
        <p:grpSpPr>
          <a:xfrm>
            <a:off x="10728959" y="433493"/>
            <a:ext cx="1625601" cy="1384019"/>
            <a:chOff x="0" y="0"/>
            <a:chExt cx="1625600" cy="1384018"/>
          </a:xfrm>
        </p:grpSpPr>
        <p:grpSp>
          <p:nvGrpSpPr>
            <p:cNvPr id="534" name="Group 5"/>
            <p:cNvGrpSpPr/>
            <p:nvPr/>
          </p:nvGrpSpPr>
          <p:grpSpPr>
            <a:xfrm>
              <a:off x="318767" y="-1"/>
              <a:ext cx="1306834" cy="1384020"/>
              <a:chOff x="0" y="0"/>
              <a:chExt cx="1306832" cy="1384018"/>
            </a:xfrm>
          </p:grpSpPr>
          <p:grpSp>
            <p:nvGrpSpPr>
              <p:cNvPr id="501" name="Rectangle 6"/>
              <p:cNvGrpSpPr/>
              <p:nvPr/>
            </p:nvGrpSpPr>
            <p:grpSpPr>
              <a:xfrm>
                <a:off x="871221" y="922272"/>
                <a:ext cx="435611" cy="461746"/>
                <a:chOff x="0" y="0"/>
                <a:chExt cx="435609" cy="461744"/>
              </a:xfrm>
            </p:grpSpPr>
            <p:sp>
              <p:nvSpPr>
                <p:cNvPr id="49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00"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04" name="Rectangle 7"/>
              <p:cNvGrpSpPr/>
              <p:nvPr/>
            </p:nvGrpSpPr>
            <p:grpSpPr>
              <a:xfrm>
                <a:off x="435610" y="922272"/>
                <a:ext cx="435611" cy="461746"/>
                <a:chOff x="0" y="0"/>
                <a:chExt cx="435609" cy="461744"/>
              </a:xfrm>
            </p:grpSpPr>
            <p:sp>
              <p:nvSpPr>
                <p:cNvPr id="50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03"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07" name="Rectangle 8"/>
              <p:cNvGrpSpPr/>
              <p:nvPr/>
            </p:nvGrpSpPr>
            <p:grpSpPr>
              <a:xfrm>
                <a:off x="-1" y="922272"/>
                <a:ext cx="435611" cy="461746"/>
                <a:chOff x="0" y="0"/>
                <a:chExt cx="435609" cy="461744"/>
              </a:xfrm>
            </p:grpSpPr>
            <p:sp>
              <p:nvSpPr>
                <p:cNvPr id="50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06"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10" name="Rectangle 9"/>
              <p:cNvGrpSpPr/>
              <p:nvPr/>
            </p:nvGrpSpPr>
            <p:grpSpPr>
              <a:xfrm>
                <a:off x="871221" y="461745"/>
                <a:ext cx="435611" cy="460528"/>
                <a:chOff x="0" y="0"/>
                <a:chExt cx="435609" cy="460526"/>
              </a:xfrm>
            </p:grpSpPr>
            <p:sp>
              <p:nvSpPr>
                <p:cNvPr id="508"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09"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13" name="Rectangle 10"/>
              <p:cNvGrpSpPr/>
              <p:nvPr/>
            </p:nvGrpSpPr>
            <p:grpSpPr>
              <a:xfrm>
                <a:off x="435610" y="461745"/>
                <a:ext cx="435611" cy="460528"/>
                <a:chOff x="0" y="0"/>
                <a:chExt cx="435609" cy="460526"/>
              </a:xfrm>
            </p:grpSpPr>
            <p:sp>
              <p:nvSpPr>
                <p:cNvPr id="511"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12"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16" name="Rectangle 11"/>
              <p:cNvGrpSpPr/>
              <p:nvPr/>
            </p:nvGrpSpPr>
            <p:grpSpPr>
              <a:xfrm>
                <a:off x="-1" y="461745"/>
                <a:ext cx="435611" cy="460528"/>
                <a:chOff x="0" y="0"/>
                <a:chExt cx="435609" cy="460526"/>
              </a:xfrm>
            </p:grpSpPr>
            <p:sp>
              <p:nvSpPr>
                <p:cNvPr id="51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15"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19" name="Rectangle 12"/>
              <p:cNvGrpSpPr/>
              <p:nvPr/>
            </p:nvGrpSpPr>
            <p:grpSpPr>
              <a:xfrm>
                <a:off x="871221" y="-1"/>
                <a:ext cx="435611" cy="461746"/>
                <a:chOff x="0" y="0"/>
                <a:chExt cx="435609" cy="461744"/>
              </a:xfrm>
            </p:grpSpPr>
            <p:sp>
              <p:nvSpPr>
                <p:cNvPr id="51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18"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22" name="Rectangle 13"/>
              <p:cNvGrpSpPr/>
              <p:nvPr/>
            </p:nvGrpSpPr>
            <p:grpSpPr>
              <a:xfrm>
                <a:off x="435610" y="-1"/>
                <a:ext cx="435611" cy="461746"/>
                <a:chOff x="0" y="0"/>
                <a:chExt cx="435609" cy="461744"/>
              </a:xfrm>
            </p:grpSpPr>
            <p:sp>
              <p:nvSpPr>
                <p:cNvPr id="52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21"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25" name="Rectangle 14"/>
              <p:cNvGrpSpPr/>
              <p:nvPr/>
            </p:nvGrpSpPr>
            <p:grpSpPr>
              <a:xfrm>
                <a:off x="-1" y="-1"/>
                <a:ext cx="435611" cy="461746"/>
                <a:chOff x="0" y="0"/>
                <a:chExt cx="435609" cy="461744"/>
              </a:xfrm>
            </p:grpSpPr>
            <p:sp>
              <p:nvSpPr>
                <p:cNvPr id="52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24"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526"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27"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28"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29"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30"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31"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32"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33"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535"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537"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538"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sp>
        <p:nvSpPr>
          <p:cNvPr id="539" name="TextBox 31"/>
          <p:cNvSpPr txBox="1"/>
          <p:nvPr/>
        </p:nvSpPr>
        <p:spPr>
          <a:xfrm>
            <a:off x="8841458" y="6188569"/>
            <a:ext cx="328932"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r>
              <a:t>?</a:t>
            </a:r>
          </a:p>
        </p:txBody>
      </p:sp>
      <p:pic>
        <p:nvPicPr>
          <p:cNvPr id="540"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4" name="Group 3"/>
          <p:cNvGraphicFramePr/>
          <p:nvPr/>
        </p:nvGraphicFramePr>
        <p:xfrm>
          <a:off x="6719146" y="3251200"/>
          <a:ext cx="5093548" cy="4876803"/>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545" name="Rectangle 127"/>
          <p:cNvSpPr/>
          <p:nvPr/>
        </p:nvSpPr>
        <p:spPr>
          <a:xfrm>
            <a:off x="9753600" y="5201920"/>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546" name="Group 128"/>
          <p:cNvGraphicFramePr/>
          <p:nvPr/>
        </p:nvGraphicFramePr>
        <p:xfrm>
          <a:off x="1011484" y="3253458"/>
          <a:ext cx="5057423" cy="4870028"/>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547" name="Rectangle 252"/>
          <p:cNvSpPr/>
          <p:nvPr/>
        </p:nvSpPr>
        <p:spPr>
          <a:xfrm>
            <a:off x="3576320" y="4768426"/>
            <a:ext cx="1517227" cy="1408855"/>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548"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549"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550"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588" name="Group 4"/>
          <p:cNvGrpSpPr/>
          <p:nvPr/>
        </p:nvGrpSpPr>
        <p:grpSpPr>
          <a:xfrm>
            <a:off x="10728959" y="433493"/>
            <a:ext cx="1625601" cy="1384019"/>
            <a:chOff x="0" y="0"/>
            <a:chExt cx="1625600" cy="1384018"/>
          </a:xfrm>
        </p:grpSpPr>
        <p:grpSp>
          <p:nvGrpSpPr>
            <p:cNvPr id="586" name="Group 5"/>
            <p:cNvGrpSpPr/>
            <p:nvPr/>
          </p:nvGrpSpPr>
          <p:grpSpPr>
            <a:xfrm>
              <a:off x="318767" y="-1"/>
              <a:ext cx="1306834" cy="1384020"/>
              <a:chOff x="0" y="0"/>
              <a:chExt cx="1306832" cy="1384018"/>
            </a:xfrm>
          </p:grpSpPr>
          <p:grpSp>
            <p:nvGrpSpPr>
              <p:cNvPr id="553" name="Rectangle 6"/>
              <p:cNvGrpSpPr/>
              <p:nvPr/>
            </p:nvGrpSpPr>
            <p:grpSpPr>
              <a:xfrm>
                <a:off x="871221" y="922272"/>
                <a:ext cx="435611" cy="461746"/>
                <a:chOff x="0" y="0"/>
                <a:chExt cx="435609" cy="461744"/>
              </a:xfrm>
            </p:grpSpPr>
            <p:sp>
              <p:nvSpPr>
                <p:cNvPr id="5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52"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56" name="Rectangle 7"/>
              <p:cNvGrpSpPr/>
              <p:nvPr/>
            </p:nvGrpSpPr>
            <p:grpSpPr>
              <a:xfrm>
                <a:off x="435610" y="922272"/>
                <a:ext cx="435611" cy="461746"/>
                <a:chOff x="0" y="0"/>
                <a:chExt cx="435609" cy="461744"/>
              </a:xfrm>
            </p:grpSpPr>
            <p:sp>
              <p:nvSpPr>
                <p:cNvPr id="55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55"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59" name="Rectangle 8"/>
              <p:cNvGrpSpPr/>
              <p:nvPr/>
            </p:nvGrpSpPr>
            <p:grpSpPr>
              <a:xfrm>
                <a:off x="-1" y="922272"/>
                <a:ext cx="435611" cy="461746"/>
                <a:chOff x="0" y="0"/>
                <a:chExt cx="435609" cy="461744"/>
              </a:xfrm>
            </p:grpSpPr>
            <p:sp>
              <p:nvSpPr>
                <p:cNvPr id="55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58"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62" name="Rectangle 9"/>
              <p:cNvGrpSpPr/>
              <p:nvPr/>
            </p:nvGrpSpPr>
            <p:grpSpPr>
              <a:xfrm>
                <a:off x="871221" y="461745"/>
                <a:ext cx="435611" cy="460528"/>
                <a:chOff x="0" y="0"/>
                <a:chExt cx="435609" cy="460526"/>
              </a:xfrm>
            </p:grpSpPr>
            <p:sp>
              <p:nvSpPr>
                <p:cNvPr id="5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61"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65" name="Rectangle 10"/>
              <p:cNvGrpSpPr/>
              <p:nvPr/>
            </p:nvGrpSpPr>
            <p:grpSpPr>
              <a:xfrm>
                <a:off x="435610" y="461745"/>
                <a:ext cx="435611" cy="460528"/>
                <a:chOff x="0" y="0"/>
                <a:chExt cx="435609" cy="460526"/>
              </a:xfrm>
            </p:grpSpPr>
            <p:sp>
              <p:nvSpPr>
                <p:cNvPr id="563"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64"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68" name="Rectangle 11"/>
              <p:cNvGrpSpPr/>
              <p:nvPr/>
            </p:nvGrpSpPr>
            <p:grpSpPr>
              <a:xfrm>
                <a:off x="-1" y="461745"/>
                <a:ext cx="435611" cy="460528"/>
                <a:chOff x="0" y="0"/>
                <a:chExt cx="435609" cy="460526"/>
              </a:xfrm>
            </p:grpSpPr>
            <p:sp>
              <p:nvSpPr>
                <p:cNvPr id="566"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67"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71" name="Rectangle 12"/>
              <p:cNvGrpSpPr/>
              <p:nvPr/>
            </p:nvGrpSpPr>
            <p:grpSpPr>
              <a:xfrm>
                <a:off x="871221" y="-1"/>
                <a:ext cx="435611" cy="461746"/>
                <a:chOff x="0" y="0"/>
                <a:chExt cx="435609" cy="461744"/>
              </a:xfrm>
            </p:grpSpPr>
            <p:sp>
              <p:nvSpPr>
                <p:cNvPr id="5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70"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74" name="Rectangle 13"/>
              <p:cNvGrpSpPr/>
              <p:nvPr/>
            </p:nvGrpSpPr>
            <p:grpSpPr>
              <a:xfrm>
                <a:off x="435610" y="-1"/>
                <a:ext cx="435611" cy="461746"/>
                <a:chOff x="0" y="0"/>
                <a:chExt cx="435609" cy="461744"/>
              </a:xfrm>
            </p:grpSpPr>
            <p:sp>
              <p:nvSpPr>
                <p:cNvPr id="57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73"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577" name="Rectangle 14"/>
              <p:cNvGrpSpPr/>
              <p:nvPr/>
            </p:nvGrpSpPr>
            <p:grpSpPr>
              <a:xfrm>
                <a:off x="-1" y="-1"/>
                <a:ext cx="435611" cy="461746"/>
                <a:chOff x="0" y="0"/>
                <a:chExt cx="435609" cy="461744"/>
              </a:xfrm>
            </p:grpSpPr>
            <p:sp>
              <p:nvSpPr>
                <p:cNvPr id="57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576"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578"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79"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0"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1"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2"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3"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4"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585"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587"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589"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590"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sp>
        <p:nvSpPr>
          <p:cNvPr id="591" name="TextBox 31"/>
          <p:cNvSpPr txBox="1"/>
          <p:nvPr/>
        </p:nvSpPr>
        <p:spPr>
          <a:xfrm>
            <a:off x="9753600" y="5201920"/>
            <a:ext cx="328932"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r>
              <a:t>?</a:t>
            </a:r>
          </a:p>
        </p:txBody>
      </p:sp>
      <p:pic>
        <p:nvPicPr>
          <p:cNvPr id="592"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6" name="Group 3"/>
          <p:cNvGraphicFramePr/>
          <p:nvPr/>
        </p:nvGraphicFramePr>
        <p:xfrm>
          <a:off x="1011484" y="3253458"/>
          <a:ext cx="5057423" cy="4870028"/>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graphicFrame>
        <p:nvGraphicFramePr>
          <p:cNvPr id="597" name="Group 128"/>
          <p:cNvGraphicFramePr/>
          <p:nvPr/>
        </p:nvGraphicFramePr>
        <p:xfrm>
          <a:off x="6719146" y="3251200"/>
          <a:ext cx="5093548" cy="4876800"/>
        </p:xfrm>
        <a:graphic>
          <a:graphicData uri="http://schemas.openxmlformats.org/drawingml/2006/table">
            <a:tbl>
              <a:tblPr>
                <a:tableStyleId>{4C3C2611-4C71-4FC5-86AE-919BDF0F9419}</a:tableStyleId>
              </a:tblPr>
              <a:tblGrid>
                <a:gridCol w="505150">
                  <a:extLst>
                    <a:ext uri="{9D8B030D-6E8A-4147-A177-3AD203B41FA5}">
                      <a16:colId xmlns:a16="http://schemas.microsoft.com/office/drawing/2014/main" val="20000"/>
                    </a:ext>
                  </a:extLst>
                </a:gridCol>
                <a:gridCol w="509639">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9641">
                  <a:extLst>
                    <a:ext uri="{9D8B030D-6E8A-4147-A177-3AD203B41FA5}">
                      <a16:colId xmlns:a16="http://schemas.microsoft.com/office/drawing/2014/main" val="20003"/>
                    </a:ext>
                  </a:extLst>
                </a:gridCol>
                <a:gridCol w="505149">
                  <a:extLst>
                    <a:ext uri="{9D8B030D-6E8A-4147-A177-3AD203B41FA5}">
                      <a16:colId xmlns:a16="http://schemas.microsoft.com/office/drawing/2014/main" val="20004"/>
                    </a:ext>
                  </a:extLst>
                </a:gridCol>
                <a:gridCol w="505150">
                  <a:extLst>
                    <a:ext uri="{9D8B030D-6E8A-4147-A177-3AD203B41FA5}">
                      <a16:colId xmlns:a16="http://schemas.microsoft.com/office/drawing/2014/main" val="20005"/>
                    </a:ext>
                  </a:extLst>
                </a:gridCol>
                <a:gridCol w="509639">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9641">
                  <a:extLst>
                    <a:ext uri="{9D8B030D-6E8A-4147-A177-3AD203B41FA5}">
                      <a16:colId xmlns:a16="http://schemas.microsoft.com/office/drawing/2014/main" val="20008"/>
                    </a:ext>
                  </a:extLst>
                </a:gridCol>
                <a:gridCol w="505149">
                  <a:extLst>
                    <a:ext uri="{9D8B030D-6E8A-4147-A177-3AD203B41FA5}">
                      <a16:colId xmlns:a16="http://schemas.microsoft.com/office/drawing/2014/main" val="20009"/>
                    </a:ext>
                  </a:extLst>
                </a:gridCol>
              </a:tblGrid>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pic>
        <p:nvPicPr>
          <p:cNvPr id="598" name="Object 381" descr="Object 381"/>
          <p:cNvPicPr>
            <a:picLocks noChangeAspect="1"/>
          </p:cNvPicPr>
          <p:nvPr/>
        </p:nvPicPr>
        <p:blipFill>
          <a:blip r:embed="rId2">
            <a:extLst/>
          </a:blip>
          <a:stretch>
            <a:fillRect/>
          </a:stretch>
        </p:blipFill>
        <p:spPr>
          <a:xfrm>
            <a:off x="8118968" y="1761066"/>
            <a:ext cx="2147149" cy="1329833"/>
          </a:xfrm>
          <a:prstGeom prst="rect">
            <a:avLst/>
          </a:prstGeom>
          <a:ln w="12700">
            <a:miter lim="400000"/>
          </a:ln>
        </p:spPr>
      </p:pic>
      <p:pic>
        <p:nvPicPr>
          <p:cNvPr id="599" name="Object 3" descr="Object 3"/>
          <p:cNvPicPr>
            <a:picLocks noChangeAspect="1"/>
          </p:cNvPicPr>
          <p:nvPr/>
        </p:nvPicPr>
        <p:blipFill>
          <a:blip r:embed="rId3">
            <a:extLst/>
          </a:blip>
          <a:stretch>
            <a:fillRect/>
          </a:stretch>
        </p:blipFill>
        <p:spPr>
          <a:xfrm>
            <a:off x="2388728" y="1842346"/>
            <a:ext cx="2065869" cy="1332090"/>
          </a:xfrm>
          <a:prstGeom prst="rect">
            <a:avLst/>
          </a:prstGeom>
          <a:ln w="12700">
            <a:miter lim="400000"/>
          </a:ln>
        </p:spPr>
      </p:pic>
      <p:sp>
        <p:nvSpPr>
          <p:cNvPr id="600"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638" name="Group 4"/>
          <p:cNvGrpSpPr/>
          <p:nvPr/>
        </p:nvGrpSpPr>
        <p:grpSpPr>
          <a:xfrm>
            <a:off x="9211733" y="433493"/>
            <a:ext cx="975361" cy="830863"/>
            <a:chOff x="0" y="0"/>
            <a:chExt cx="975360" cy="830862"/>
          </a:xfrm>
        </p:grpSpPr>
        <p:grpSp>
          <p:nvGrpSpPr>
            <p:cNvPr id="636" name="Group 5"/>
            <p:cNvGrpSpPr/>
            <p:nvPr/>
          </p:nvGrpSpPr>
          <p:grpSpPr>
            <a:xfrm>
              <a:off x="191260" y="-1"/>
              <a:ext cx="784101" cy="830864"/>
              <a:chOff x="0" y="0"/>
              <a:chExt cx="784099" cy="830862"/>
            </a:xfrm>
          </p:grpSpPr>
          <p:grpSp>
            <p:nvGrpSpPr>
              <p:cNvPr id="603" name="Rectangle 6"/>
              <p:cNvGrpSpPr/>
              <p:nvPr/>
            </p:nvGrpSpPr>
            <p:grpSpPr>
              <a:xfrm>
                <a:off x="522733" y="553664"/>
                <a:ext cx="261367" cy="277198"/>
                <a:chOff x="0" y="0"/>
                <a:chExt cx="261366" cy="277196"/>
              </a:xfrm>
            </p:grpSpPr>
            <p:sp>
              <p:nvSpPr>
                <p:cNvPr id="601"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02"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06" name="Rectangle 7"/>
              <p:cNvGrpSpPr/>
              <p:nvPr/>
            </p:nvGrpSpPr>
            <p:grpSpPr>
              <a:xfrm>
                <a:off x="261366" y="553664"/>
                <a:ext cx="261367" cy="277198"/>
                <a:chOff x="0" y="0"/>
                <a:chExt cx="261366" cy="277196"/>
              </a:xfrm>
            </p:grpSpPr>
            <p:sp>
              <p:nvSpPr>
                <p:cNvPr id="604"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05"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09" name="Rectangle 8"/>
              <p:cNvGrpSpPr/>
              <p:nvPr/>
            </p:nvGrpSpPr>
            <p:grpSpPr>
              <a:xfrm>
                <a:off x="0" y="553664"/>
                <a:ext cx="261367" cy="277198"/>
                <a:chOff x="0" y="0"/>
                <a:chExt cx="261366" cy="277196"/>
              </a:xfrm>
            </p:grpSpPr>
            <p:sp>
              <p:nvSpPr>
                <p:cNvPr id="607"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08"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12" name="Rectangle 9"/>
              <p:cNvGrpSpPr/>
              <p:nvPr/>
            </p:nvGrpSpPr>
            <p:grpSpPr>
              <a:xfrm>
                <a:off x="522733" y="277197"/>
                <a:ext cx="261367" cy="276467"/>
                <a:chOff x="0" y="0"/>
                <a:chExt cx="261366" cy="276465"/>
              </a:xfrm>
            </p:grpSpPr>
            <p:sp>
              <p:nvSpPr>
                <p:cNvPr id="610"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11" name="1"/>
                <p:cNvSpPr txBox="1"/>
                <p:nvPr/>
              </p:nvSpPr>
              <p:spPr>
                <a:xfrm>
                  <a:off x="-1" y="27256"/>
                  <a:ext cx="261368"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15" name="Rectangle 10"/>
              <p:cNvGrpSpPr/>
              <p:nvPr/>
            </p:nvGrpSpPr>
            <p:grpSpPr>
              <a:xfrm>
                <a:off x="261366" y="277197"/>
                <a:ext cx="261367" cy="276467"/>
                <a:chOff x="0" y="0"/>
                <a:chExt cx="261366" cy="276465"/>
              </a:xfrm>
            </p:grpSpPr>
            <p:sp>
              <p:nvSpPr>
                <p:cNvPr id="613"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14" name="1"/>
                <p:cNvSpPr txBox="1"/>
                <p:nvPr/>
              </p:nvSpPr>
              <p:spPr>
                <a:xfrm>
                  <a:off x="-1" y="27256"/>
                  <a:ext cx="261368"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18" name="Rectangle 11"/>
              <p:cNvGrpSpPr/>
              <p:nvPr/>
            </p:nvGrpSpPr>
            <p:grpSpPr>
              <a:xfrm>
                <a:off x="0" y="277197"/>
                <a:ext cx="261367" cy="276467"/>
                <a:chOff x="0" y="0"/>
                <a:chExt cx="261366" cy="276465"/>
              </a:xfrm>
            </p:grpSpPr>
            <p:sp>
              <p:nvSpPr>
                <p:cNvPr id="616"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17" name="1"/>
                <p:cNvSpPr txBox="1"/>
                <p:nvPr/>
              </p:nvSpPr>
              <p:spPr>
                <a:xfrm>
                  <a:off x="-1" y="27256"/>
                  <a:ext cx="261368"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21" name="Rectangle 12"/>
              <p:cNvGrpSpPr/>
              <p:nvPr/>
            </p:nvGrpSpPr>
            <p:grpSpPr>
              <a:xfrm>
                <a:off x="522733" y="-1"/>
                <a:ext cx="261367" cy="277198"/>
                <a:chOff x="0" y="0"/>
                <a:chExt cx="261366" cy="277196"/>
              </a:xfrm>
            </p:grpSpPr>
            <p:sp>
              <p:nvSpPr>
                <p:cNvPr id="619"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20"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24" name="Rectangle 13"/>
              <p:cNvGrpSpPr/>
              <p:nvPr/>
            </p:nvGrpSpPr>
            <p:grpSpPr>
              <a:xfrm>
                <a:off x="261366" y="-1"/>
                <a:ext cx="261367" cy="277198"/>
                <a:chOff x="0" y="0"/>
                <a:chExt cx="261366" cy="277196"/>
              </a:xfrm>
            </p:grpSpPr>
            <p:sp>
              <p:nvSpPr>
                <p:cNvPr id="622"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23"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627" name="Rectangle 14"/>
              <p:cNvGrpSpPr/>
              <p:nvPr/>
            </p:nvGrpSpPr>
            <p:grpSpPr>
              <a:xfrm>
                <a:off x="0" y="-1"/>
                <a:ext cx="261367" cy="277198"/>
                <a:chOff x="0" y="0"/>
                <a:chExt cx="261366" cy="277196"/>
              </a:xfrm>
            </p:grpSpPr>
            <p:sp>
              <p:nvSpPr>
                <p:cNvPr id="625"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26" name="1"/>
                <p:cNvSpPr txBox="1"/>
                <p:nvPr/>
              </p:nvSpPr>
              <p:spPr>
                <a:xfrm>
                  <a:off x="-1" y="27622"/>
                  <a:ext cx="261368"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628" name="Line 15"/>
              <p:cNvSpPr/>
              <p:nvPr/>
            </p:nvSpPr>
            <p:spPr>
              <a:xfrm>
                <a:off x="-1" y="-1"/>
                <a:ext cx="7841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29" name="Line 16"/>
              <p:cNvSpPr/>
              <p:nvPr/>
            </p:nvSpPr>
            <p:spPr>
              <a:xfrm>
                <a:off x="-1" y="277197"/>
                <a:ext cx="7841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0" name="Line 17"/>
              <p:cNvSpPr/>
              <p:nvPr/>
            </p:nvSpPr>
            <p:spPr>
              <a:xfrm>
                <a:off x="-1" y="553664"/>
                <a:ext cx="7841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1" name="Line 18"/>
              <p:cNvSpPr/>
              <p:nvPr/>
            </p:nvSpPr>
            <p:spPr>
              <a:xfrm>
                <a:off x="-1" y="830862"/>
                <a:ext cx="7841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2" name="Line 19"/>
              <p:cNvSpPr/>
              <p:nvPr/>
            </p:nvSpPr>
            <p:spPr>
              <a:xfrm flipH="1">
                <a:off x="-1" y="0"/>
                <a:ext cx="2" cy="830863"/>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3" name="Line 20"/>
              <p:cNvSpPr/>
              <p:nvPr/>
            </p:nvSpPr>
            <p:spPr>
              <a:xfrm flipH="1">
                <a:off x="261366" y="0"/>
                <a:ext cx="1" cy="8308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4" name="Line 21"/>
              <p:cNvSpPr/>
              <p:nvPr/>
            </p:nvSpPr>
            <p:spPr>
              <a:xfrm flipH="1">
                <a:off x="522733" y="0"/>
                <a:ext cx="1" cy="8308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35" name="Line 22"/>
              <p:cNvSpPr/>
              <p:nvPr/>
            </p:nvSpPr>
            <p:spPr>
              <a:xfrm flipH="1">
                <a:off x="784099" y="0"/>
                <a:ext cx="1" cy="830863"/>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637" name="Picture 23" descr="Picture 23"/>
            <p:cNvPicPr>
              <a:picLocks noChangeAspect="1"/>
            </p:cNvPicPr>
            <p:nvPr/>
          </p:nvPicPr>
          <p:blipFill>
            <a:blip r:embed="rId4">
              <a:extLst/>
            </a:blip>
            <a:stretch>
              <a:fillRect/>
            </a:stretch>
          </p:blipFill>
          <p:spPr>
            <a:xfrm>
              <a:off x="0" y="210641"/>
              <a:ext cx="130684" cy="421283"/>
            </a:xfrm>
            <a:prstGeom prst="rect">
              <a:avLst/>
            </a:prstGeom>
            <a:ln w="12700" cap="flat">
              <a:noFill/>
              <a:miter lim="400000"/>
            </a:ln>
            <a:effectLst/>
          </p:spPr>
        </p:pic>
      </p:grpSp>
      <p:pic>
        <p:nvPicPr>
          <p:cNvPr id="639" name="Object 26" descr="Object 26"/>
          <p:cNvPicPr>
            <a:picLocks noChangeAspect="1"/>
          </p:cNvPicPr>
          <p:nvPr/>
        </p:nvPicPr>
        <p:blipFill>
          <a:blip r:embed="rId5">
            <a:extLst/>
          </a:blip>
          <a:stretch>
            <a:fillRect/>
          </a:stretch>
        </p:blipFill>
        <p:spPr>
          <a:xfrm>
            <a:off x="7520658" y="325119"/>
            <a:ext cx="1553352" cy="801513"/>
          </a:xfrm>
          <a:prstGeom prst="rect">
            <a:avLst/>
          </a:prstGeom>
          <a:ln w="12700">
            <a:miter lim="400000"/>
          </a:ln>
        </p:spPr>
      </p:pic>
      <p:sp>
        <p:nvSpPr>
          <p:cNvPr id="640"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pic>
        <p:nvPicPr>
          <p:cNvPr id="641" name="Object 5" descr="Object 5"/>
          <p:cNvPicPr>
            <a:picLocks noChangeAspect="1"/>
          </p:cNvPicPr>
          <p:nvPr/>
        </p:nvPicPr>
        <p:blipFill>
          <a:blip r:embed="rId6">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Rectangle 3"/>
          <p:cNvSpPr txBox="1"/>
          <p:nvPr/>
        </p:nvSpPr>
        <p:spPr>
          <a:xfrm>
            <a:off x="758613" y="2817706"/>
            <a:ext cx="5960534" cy="4404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marL="487680" indent="-487680" algn="l" defTabSz="1300480">
              <a:spcBef>
                <a:spcPts val="900"/>
              </a:spcBef>
              <a:defRPr sz="3800" b="0">
                <a:latin typeface="Arial"/>
                <a:ea typeface="Arial"/>
                <a:cs typeface="Arial"/>
                <a:sym typeface="Arial"/>
              </a:defRPr>
            </a:pPr>
            <a:r>
              <a:t>What does it do?</a:t>
            </a:r>
          </a:p>
          <a:p>
            <a:pPr marL="485775" indent="-485775" algn="l" defTabSz="1300480">
              <a:spcBef>
                <a:spcPts val="800"/>
              </a:spcBef>
              <a:buSzPct val="100000"/>
              <a:buChar char="•"/>
              <a:defRPr sz="3400" b="0">
                <a:latin typeface="Arial"/>
                <a:ea typeface="Arial"/>
                <a:cs typeface="Arial"/>
                <a:sym typeface="Arial"/>
              </a:defRPr>
            </a:pPr>
            <a:r>
              <a:t>Replaces each pixel with an average of its neighborhood</a:t>
            </a:r>
            <a:endParaRPr sz="2800"/>
          </a:p>
          <a:p>
            <a:pPr marL="480059" indent="-480059" algn="l" defTabSz="1300480">
              <a:spcBef>
                <a:spcPts val="600"/>
              </a:spcBef>
              <a:buSzPct val="100000"/>
              <a:buChar char="•"/>
              <a:defRPr sz="2800" b="0">
                <a:latin typeface="Arial"/>
                <a:ea typeface="Arial"/>
                <a:cs typeface="Arial"/>
                <a:sym typeface="Arial"/>
              </a:defRPr>
            </a:pPr>
            <a:endParaRPr sz="2800"/>
          </a:p>
          <a:p>
            <a:pPr marL="485775" indent="-485775" algn="l" defTabSz="1300480">
              <a:spcBef>
                <a:spcPts val="800"/>
              </a:spcBef>
              <a:buSzPct val="100000"/>
              <a:buChar char="•"/>
              <a:defRPr sz="3400" b="0">
                <a:latin typeface="Arial"/>
                <a:ea typeface="Arial"/>
                <a:cs typeface="Arial"/>
                <a:sym typeface="Arial"/>
              </a:defRPr>
            </a:pPr>
            <a:r>
              <a:t>Achieve smoothing effect (remove sharp features)</a:t>
            </a:r>
          </a:p>
        </p:txBody>
      </p:sp>
      <p:grpSp>
        <p:nvGrpSpPr>
          <p:cNvPr id="681" name="Group 4"/>
          <p:cNvGrpSpPr/>
          <p:nvPr/>
        </p:nvGrpSpPr>
        <p:grpSpPr>
          <a:xfrm>
            <a:off x="7802880" y="3576320"/>
            <a:ext cx="3235397" cy="2564836"/>
            <a:chOff x="0" y="0"/>
            <a:chExt cx="3235396" cy="2564835"/>
          </a:xfrm>
        </p:grpSpPr>
        <p:grpSp>
          <p:nvGrpSpPr>
            <p:cNvPr id="679" name="Group 5"/>
            <p:cNvGrpSpPr/>
            <p:nvPr/>
          </p:nvGrpSpPr>
          <p:grpSpPr>
            <a:xfrm>
              <a:off x="634435" y="-1"/>
              <a:ext cx="2600962" cy="2564837"/>
              <a:chOff x="0" y="0"/>
              <a:chExt cx="2600960" cy="2564835"/>
            </a:xfrm>
          </p:grpSpPr>
          <p:grpSp>
            <p:nvGrpSpPr>
              <p:cNvPr id="646" name="Rectangle 6"/>
              <p:cNvGrpSpPr/>
              <p:nvPr/>
            </p:nvGrpSpPr>
            <p:grpSpPr>
              <a:xfrm>
                <a:off x="1733973" y="1709137"/>
                <a:ext cx="866988" cy="855698"/>
                <a:chOff x="0" y="0"/>
                <a:chExt cx="866986" cy="855697"/>
              </a:xfrm>
            </p:grpSpPr>
            <p:sp>
              <p:nvSpPr>
                <p:cNvPr id="644"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45"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49" name="Rectangle 7"/>
              <p:cNvGrpSpPr/>
              <p:nvPr/>
            </p:nvGrpSpPr>
            <p:grpSpPr>
              <a:xfrm>
                <a:off x="866986" y="1709137"/>
                <a:ext cx="866988" cy="855698"/>
                <a:chOff x="0" y="0"/>
                <a:chExt cx="866986" cy="855697"/>
              </a:xfrm>
            </p:grpSpPr>
            <p:sp>
              <p:nvSpPr>
                <p:cNvPr id="647"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48"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52" name="Rectangle 8"/>
              <p:cNvGrpSpPr/>
              <p:nvPr/>
            </p:nvGrpSpPr>
            <p:grpSpPr>
              <a:xfrm>
                <a:off x="-1" y="1709137"/>
                <a:ext cx="866988" cy="855698"/>
                <a:chOff x="0" y="0"/>
                <a:chExt cx="866986" cy="855697"/>
              </a:xfrm>
            </p:grpSpPr>
            <p:sp>
              <p:nvSpPr>
                <p:cNvPr id="65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51"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55" name="Rectangle 9"/>
              <p:cNvGrpSpPr/>
              <p:nvPr/>
            </p:nvGrpSpPr>
            <p:grpSpPr>
              <a:xfrm>
                <a:off x="1733973" y="855697"/>
                <a:ext cx="866988" cy="853441"/>
                <a:chOff x="0" y="0"/>
                <a:chExt cx="866986" cy="853440"/>
              </a:xfrm>
            </p:grpSpPr>
            <p:sp>
              <p:nvSpPr>
                <p:cNvPr id="653"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54"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58" name="Rectangle 10"/>
              <p:cNvGrpSpPr/>
              <p:nvPr/>
            </p:nvGrpSpPr>
            <p:grpSpPr>
              <a:xfrm>
                <a:off x="866986" y="855697"/>
                <a:ext cx="866988" cy="853441"/>
                <a:chOff x="0" y="0"/>
                <a:chExt cx="866986" cy="853440"/>
              </a:xfrm>
            </p:grpSpPr>
            <p:sp>
              <p:nvSpPr>
                <p:cNvPr id="656"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57"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61" name="Rectangle 11"/>
              <p:cNvGrpSpPr/>
              <p:nvPr/>
            </p:nvGrpSpPr>
            <p:grpSpPr>
              <a:xfrm>
                <a:off x="-1" y="855697"/>
                <a:ext cx="866988" cy="853441"/>
                <a:chOff x="0" y="0"/>
                <a:chExt cx="866986" cy="853440"/>
              </a:xfrm>
            </p:grpSpPr>
            <p:sp>
              <p:nvSpPr>
                <p:cNvPr id="65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60"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64" name="Rectangle 12"/>
              <p:cNvGrpSpPr/>
              <p:nvPr/>
            </p:nvGrpSpPr>
            <p:grpSpPr>
              <a:xfrm>
                <a:off x="1733973" y="-1"/>
                <a:ext cx="866988" cy="855699"/>
                <a:chOff x="0" y="0"/>
                <a:chExt cx="866986" cy="855697"/>
              </a:xfrm>
            </p:grpSpPr>
            <p:sp>
              <p:nvSpPr>
                <p:cNvPr id="662"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63"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67" name="Rectangle 13"/>
              <p:cNvGrpSpPr/>
              <p:nvPr/>
            </p:nvGrpSpPr>
            <p:grpSpPr>
              <a:xfrm>
                <a:off x="866986" y="-1"/>
                <a:ext cx="866988" cy="855699"/>
                <a:chOff x="0" y="0"/>
                <a:chExt cx="866986" cy="855697"/>
              </a:xfrm>
            </p:grpSpPr>
            <p:sp>
              <p:nvSpPr>
                <p:cNvPr id="665"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66"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70" name="Rectangle 14"/>
              <p:cNvGrpSpPr/>
              <p:nvPr/>
            </p:nvGrpSpPr>
            <p:grpSpPr>
              <a:xfrm>
                <a:off x="-1" y="-1"/>
                <a:ext cx="866988" cy="855699"/>
                <a:chOff x="0" y="0"/>
                <a:chExt cx="866986" cy="855697"/>
              </a:xfrm>
            </p:grpSpPr>
            <p:sp>
              <p:nvSpPr>
                <p:cNvPr id="66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69"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671"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2"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3"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4"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5"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6"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7"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678"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680"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682" name="Text Box 24"/>
          <p:cNvSpPr txBox="1"/>
          <p:nvPr/>
        </p:nvSpPr>
        <p:spPr>
          <a:xfrm>
            <a:off x="8561493" y="9103359"/>
            <a:ext cx="3993640" cy="4511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2200" b="0">
                <a:latin typeface="Arial"/>
                <a:ea typeface="Arial"/>
                <a:cs typeface="Arial"/>
                <a:sym typeface="Arial"/>
              </a:defRPr>
            </a:lvl1pPr>
          </a:lstStyle>
          <a:p>
            <a:r>
              <a:t>Slide credit: David Lowe (UBC)</a:t>
            </a:r>
          </a:p>
        </p:txBody>
      </p:sp>
      <p:pic>
        <p:nvPicPr>
          <p:cNvPr id="683" name="Object 25" descr="Object 25"/>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684"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Box Filter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643">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6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Rectangle 3"/>
          <p:cNvSpPr txBox="1"/>
          <p:nvPr/>
        </p:nvSpPr>
        <p:spPr>
          <a:xfrm>
            <a:off x="758613" y="2817706"/>
            <a:ext cx="5960534" cy="5577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marL="487680" indent="-487680" algn="l" defTabSz="1300480">
              <a:spcBef>
                <a:spcPts val="900"/>
              </a:spcBef>
              <a:defRPr sz="3800" b="0">
                <a:latin typeface="Arial"/>
                <a:ea typeface="Arial"/>
                <a:cs typeface="Arial"/>
                <a:sym typeface="Arial"/>
              </a:defRPr>
            </a:pPr>
            <a:r>
              <a:t>What does it do?</a:t>
            </a:r>
          </a:p>
          <a:p>
            <a:pPr marL="485775" indent="-485775" algn="l" defTabSz="1300480">
              <a:spcBef>
                <a:spcPts val="800"/>
              </a:spcBef>
              <a:buSzPct val="100000"/>
              <a:buChar char="•"/>
              <a:defRPr sz="3400" b="0">
                <a:latin typeface="Arial"/>
                <a:ea typeface="Arial"/>
                <a:cs typeface="Arial"/>
                <a:sym typeface="Arial"/>
              </a:defRPr>
            </a:pPr>
            <a:r>
              <a:t>Replaces each pixel with an average of its neighborhood</a:t>
            </a:r>
            <a:endParaRPr sz="2800"/>
          </a:p>
          <a:p>
            <a:pPr marL="480059" indent="-480059" algn="l" defTabSz="1300480">
              <a:spcBef>
                <a:spcPts val="600"/>
              </a:spcBef>
              <a:buSzPct val="100000"/>
              <a:buChar char="•"/>
              <a:defRPr sz="2800" b="0">
                <a:latin typeface="Arial"/>
                <a:ea typeface="Arial"/>
                <a:cs typeface="Arial"/>
                <a:sym typeface="Arial"/>
              </a:defRPr>
            </a:pPr>
            <a:endParaRPr sz="2800"/>
          </a:p>
          <a:p>
            <a:pPr marL="485775" indent="-485775" algn="l" defTabSz="1300480">
              <a:spcBef>
                <a:spcPts val="800"/>
              </a:spcBef>
              <a:buSzPct val="100000"/>
              <a:buChar char="•"/>
              <a:defRPr sz="3400" b="0">
                <a:latin typeface="Arial"/>
                <a:ea typeface="Arial"/>
                <a:cs typeface="Arial"/>
                <a:sym typeface="Arial"/>
              </a:defRPr>
            </a:pPr>
            <a:r>
              <a:t>Achieve smoothing effect (remove sharp features)</a:t>
            </a:r>
          </a:p>
          <a:p>
            <a:pPr marL="485775" indent="-485775" algn="l" defTabSz="1300480">
              <a:spcBef>
                <a:spcPts val="600"/>
              </a:spcBef>
              <a:buSzPct val="100000"/>
              <a:buChar char="•"/>
              <a:defRPr sz="3400" b="0">
                <a:latin typeface="Arial"/>
                <a:ea typeface="Arial"/>
                <a:cs typeface="Arial"/>
                <a:sym typeface="Arial"/>
              </a:defRPr>
            </a:pPr>
            <a:endParaRPr/>
          </a:p>
          <a:p>
            <a:pPr marL="485775" indent="-485775" algn="l" defTabSz="1300480">
              <a:spcBef>
                <a:spcPts val="800"/>
              </a:spcBef>
              <a:buSzPct val="100000"/>
              <a:buChar char="•"/>
              <a:defRPr sz="3400" b="0">
                <a:latin typeface="Arial"/>
                <a:ea typeface="Arial"/>
                <a:cs typeface="Arial"/>
                <a:sym typeface="Arial"/>
              </a:defRPr>
            </a:pPr>
            <a:r>
              <a:t>Why does it sum to one?</a:t>
            </a:r>
          </a:p>
        </p:txBody>
      </p:sp>
      <p:grpSp>
        <p:nvGrpSpPr>
          <p:cNvPr id="724" name="Group 4"/>
          <p:cNvGrpSpPr/>
          <p:nvPr/>
        </p:nvGrpSpPr>
        <p:grpSpPr>
          <a:xfrm>
            <a:off x="7802880" y="3576320"/>
            <a:ext cx="3235397" cy="2564836"/>
            <a:chOff x="0" y="0"/>
            <a:chExt cx="3235396" cy="2564835"/>
          </a:xfrm>
        </p:grpSpPr>
        <p:grpSp>
          <p:nvGrpSpPr>
            <p:cNvPr id="722" name="Group 5"/>
            <p:cNvGrpSpPr/>
            <p:nvPr/>
          </p:nvGrpSpPr>
          <p:grpSpPr>
            <a:xfrm>
              <a:off x="634435" y="-1"/>
              <a:ext cx="2600962" cy="2564837"/>
              <a:chOff x="0" y="0"/>
              <a:chExt cx="2600960" cy="2564835"/>
            </a:xfrm>
          </p:grpSpPr>
          <p:grpSp>
            <p:nvGrpSpPr>
              <p:cNvPr id="689" name="Rectangle 6"/>
              <p:cNvGrpSpPr/>
              <p:nvPr/>
            </p:nvGrpSpPr>
            <p:grpSpPr>
              <a:xfrm>
                <a:off x="1733973" y="1709137"/>
                <a:ext cx="866988" cy="855698"/>
                <a:chOff x="0" y="0"/>
                <a:chExt cx="866986" cy="855697"/>
              </a:xfrm>
            </p:grpSpPr>
            <p:sp>
              <p:nvSpPr>
                <p:cNvPr id="687"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88"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92" name="Rectangle 7"/>
              <p:cNvGrpSpPr/>
              <p:nvPr/>
            </p:nvGrpSpPr>
            <p:grpSpPr>
              <a:xfrm>
                <a:off x="866986" y="1709137"/>
                <a:ext cx="866988" cy="855698"/>
                <a:chOff x="0" y="0"/>
                <a:chExt cx="866986" cy="855697"/>
              </a:xfrm>
            </p:grpSpPr>
            <p:sp>
              <p:nvSpPr>
                <p:cNvPr id="69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91"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95" name="Rectangle 8"/>
              <p:cNvGrpSpPr/>
              <p:nvPr/>
            </p:nvGrpSpPr>
            <p:grpSpPr>
              <a:xfrm>
                <a:off x="-1" y="1709137"/>
                <a:ext cx="866988" cy="855698"/>
                <a:chOff x="0" y="0"/>
                <a:chExt cx="866986" cy="855697"/>
              </a:xfrm>
            </p:grpSpPr>
            <p:sp>
              <p:nvSpPr>
                <p:cNvPr id="693"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94"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698" name="Rectangle 9"/>
              <p:cNvGrpSpPr/>
              <p:nvPr/>
            </p:nvGrpSpPr>
            <p:grpSpPr>
              <a:xfrm>
                <a:off x="1733973" y="855697"/>
                <a:ext cx="866988" cy="853441"/>
                <a:chOff x="0" y="0"/>
                <a:chExt cx="866986" cy="853440"/>
              </a:xfrm>
            </p:grpSpPr>
            <p:sp>
              <p:nvSpPr>
                <p:cNvPr id="696"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697"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701" name="Rectangle 10"/>
              <p:cNvGrpSpPr/>
              <p:nvPr/>
            </p:nvGrpSpPr>
            <p:grpSpPr>
              <a:xfrm>
                <a:off x="866986" y="855697"/>
                <a:ext cx="866988" cy="853441"/>
                <a:chOff x="0" y="0"/>
                <a:chExt cx="866986" cy="853440"/>
              </a:xfrm>
            </p:grpSpPr>
            <p:sp>
              <p:nvSpPr>
                <p:cNvPr id="69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00"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704" name="Rectangle 11"/>
              <p:cNvGrpSpPr/>
              <p:nvPr/>
            </p:nvGrpSpPr>
            <p:grpSpPr>
              <a:xfrm>
                <a:off x="-1" y="855697"/>
                <a:ext cx="866988" cy="853441"/>
                <a:chOff x="0" y="0"/>
                <a:chExt cx="866986" cy="853440"/>
              </a:xfrm>
            </p:grpSpPr>
            <p:sp>
              <p:nvSpPr>
                <p:cNvPr id="702"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03"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707" name="Rectangle 12"/>
              <p:cNvGrpSpPr/>
              <p:nvPr/>
            </p:nvGrpSpPr>
            <p:grpSpPr>
              <a:xfrm>
                <a:off x="1733973" y="-1"/>
                <a:ext cx="866988" cy="855699"/>
                <a:chOff x="0" y="0"/>
                <a:chExt cx="866986" cy="855697"/>
              </a:xfrm>
            </p:grpSpPr>
            <p:sp>
              <p:nvSpPr>
                <p:cNvPr id="705"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06"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710" name="Rectangle 13"/>
              <p:cNvGrpSpPr/>
              <p:nvPr/>
            </p:nvGrpSpPr>
            <p:grpSpPr>
              <a:xfrm>
                <a:off x="866986" y="-1"/>
                <a:ext cx="866988" cy="855699"/>
                <a:chOff x="0" y="0"/>
                <a:chExt cx="866986" cy="855697"/>
              </a:xfrm>
            </p:grpSpPr>
            <p:sp>
              <p:nvSpPr>
                <p:cNvPr id="70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09"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713" name="Rectangle 14"/>
              <p:cNvGrpSpPr/>
              <p:nvPr/>
            </p:nvGrpSpPr>
            <p:grpSpPr>
              <a:xfrm>
                <a:off x="-1" y="-1"/>
                <a:ext cx="866988" cy="855699"/>
                <a:chOff x="0" y="0"/>
                <a:chExt cx="866986" cy="855697"/>
              </a:xfrm>
            </p:grpSpPr>
            <p:sp>
              <p:nvSpPr>
                <p:cNvPr id="711"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12"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714"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15"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16"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17"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18"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19"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20"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21"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723"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725" name="Text Box 24"/>
          <p:cNvSpPr txBox="1"/>
          <p:nvPr/>
        </p:nvSpPr>
        <p:spPr>
          <a:xfrm>
            <a:off x="8561493" y="9103359"/>
            <a:ext cx="3993640" cy="4511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2200" b="0">
                <a:latin typeface="Arial"/>
                <a:ea typeface="Arial"/>
                <a:cs typeface="Arial"/>
                <a:sym typeface="Arial"/>
              </a:defRPr>
            </a:lvl1pPr>
          </a:lstStyle>
          <a:p>
            <a:r>
              <a:t>Slide credit: David Lowe (UBC)</a:t>
            </a:r>
          </a:p>
        </p:txBody>
      </p:sp>
      <p:pic>
        <p:nvPicPr>
          <p:cNvPr id="726" name="Object 25" descr="Object 25"/>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727"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Box Filter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9" name="Picture 3" descr="Picture 3"/>
          <p:cNvPicPr>
            <a:picLocks noChangeAspect="1"/>
          </p:cNvPicPr>
          <p:nvPr/>
        </p:nvPicPr>
        <p:blipFill>
          <a:blip r:embed="rId2">
            <a:extLst/>
          </a:blip>
          <a:stretch>
            <a:fillRect/>
          </a:stretch>
        </p:blipFill>
        <p:spPr>
          <a:xfrm>
            <a:off x="-1" y="3251200"/>
            <a:ext cx="6502401" cy="6502400"/>
          </a:xfrm>
          <a:prstGeom prst="rect">
            <a:avLst/>
          </a:prstGeom>
          <a:ln w="12700">
            <a:miter lim="400000"/>
          </a:ln>
        </p:spPr>
      </p:pic>
      <p:pic>
        <p:nvPicPr>
          <p:cNvPr id="730" name="Picture 4" descr="Picture 4"/>
          <p:cNvPicPr>
            <a:picLocks noChangeAspect="1"/>
          </p:cNvPicPr>
          <p:nvPr/>
        </p:nvPicPr>
        <p:blipFill>
          <a:blip r:embed="rId3">
            <a:extLst/>
          </a:blip>
          <a:stretch>
            <a:fillRect/>
          </a:stretch>
        </p:blipFill>
        <p:spPr>
          <a:xfrm>
            <a:off x="6502400" y="3251200"/>
            <a:ext cx="6502400" cy="6502400"/>
          </a:xfrm>
          <a:prstGeom prst="rect">
            <a:avLst/>
          </a:prstGeom>
          <a:ln w="12700">
            <a:miter lim="400000"/>
          </a:ln>
        </p:spPr>
      </p:pic>
      <p:pic>
        <p:nvPicPr>
          <p:cNvPr id="731" name="Picture 5" descr="Picture 5"/>
          <p:cNvPicPr>
            <a:picLocks noChangeAspect="1"/>
          </p:cNvPicPr>
          <p:nvPr/>
        </p:nvPicPr>
        <p:blipFill>
          <a:blip r:embed="rId4">
            <a:extLst/>
          </a:blip>
          <a:stretch>
            <a:fillRect/>
          </a:stretch>
        </p:blipFill>
        <p:spPr>
          <a:xfrm>
            <a:off x="6285653" y="2709333"/>
            <a:ext cx="451556" cy="451556"/>
          </a:xfrm>
          <a:prstGeom prst="rect">
            <a:avLst/>
          </a:prstGeom>
          <a:ln w="12700">
            <a:miter lim="400000"/>
          </a:ln>
        </p:spPr>
      </p:pic>
      <p:sp>
        <p:nvSpPr>
          <p:cNvPr id="732"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Smoothing with box filter</a:t>
            </a:r>
          </a:p>
        </p:txBody>
      </p:sp>
      <p:sp>
        <p:nvSpPr>
          <p:cNvPr id="733" name="Rectangle 5"/>
          <p:cNvSpPr txBox="1"/>
          <p:nvPr/>
        </p:nvSpPr>
        <p:spPr>
          <a:xfrm>
            <a:off x="11724632" y="20162"/>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James Hays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itle 1"/>
          <p:cNvSpPr txBox="1">
            <a:spLocks noGrp="1"/>
          </p:cNvSpPr>
          <p:nvPr>
            <p:ph type="title"/>
          </p:nvPr>
        </p:nvSpPr>
        <p:spPr>
          <a:prstGeom prst="rect">
            <a:avLst/>
          </a:prstGeom>
        </p:spPr>
        <p:txBody>
          <a:bodyPr/>
          <a:lstStyle/>
          <a:p>
            <a:r>
              <a:t>Image filtering</a:t>
            </a:r>
          </a:p>
        </p:txBody>
      </p:sp>
      <p:sp>
        <p:nvSpPr>
          <p:cNvPr id="736" name="Content Placeholder 2"/>
          <p:cNvSpPr txBox="1">
            <a:spLocks noGrp="1"/>
          </p:cNvSpPr>
          <p:nvPr>
            <p:ph type="body" idx="1"/>
          </p:nvPr>
        </p:nvSpPr>
        <p:spPr>
          <a:xfrm>
            <a:off x="650239" y="1408853"/>
            <a:ext cx="11704322" cy="8128001"/>
          </a:xfrm>
          <a:prstGeom prst="rect">
            <a:avLst/>
          </a:prstGeom>
        </p:spPr>
        <p:txBody>
          <a:bodyPr/>
          <a:lstStyle/>
          <a:p>
            <a:pPr marL="465364" indent="-465364">
              <a:spcBef>
                <a:spcPts val="900"/>
              </a:spcBef>
              <a:defRPr sz="3800"/>
            </a:pPr>
            <a:r>
              <a:t>Image filtering: </a:t>
            </a:r>
          </a:p>
          <a:p>
            <a:pPr marL="862012" lvl="1" indent="-404812">
              <a:spcBef>
                <a:spcPts val="800"/>
              </a:spcBef>
              <a:defRPr sz="3400"/>
            </a:pPr>
            <a:r>
              <a:t>Compute function of local neighborhood at each position</a:t>
            </a:r>
            <a:endParaRPr sz="3800"/>
          </a:p>
          <a:p>
            <a:pPr marL="465364" indent="-465364">
              <a:defRPr sz="3800"/>
            </a:pPr>
            <a:endParaRPr sz="3800"/>
          </a:p>
          <a:p>
            <a:pPr marL="465364" indent="-465364">
              <a:defRPr sz="3800"/>
            </a:pPr>
            <a:endParaRPr sz="3800"/>
          </a:p>
          <a:p>
            <a:pPr marL="465364" indent="-465364">
              <a:defRPr sz="3800"/>
            </a:pPr>
            <a:endParaRPr sz="3800"/>
          </a:p>
          <a:p>
            <a:pPr marL="465364" indent="-465364">
              <a:spcBef>
                <a:spcPts val="900"/>
              </a:spcBef>
              <a:defRPr sz="3800"/>
            </a:pPr>
            <a:r>
              <a:t>Really important!</a:t>
            </a:r>
          </a:p>
          <a:p>
            <a:pPr marL="862012" lvl="1" indent="-404812">
              <a:spcBef>
                <a:spcPts val="800"/>
              </a:spcBef>
              <a:defRPr sz="3400"/>
            </a:pPr>
            <a:r>
              <a:t>Enhance images</a:t>
            </a:r>
            <a:endParaRPr sz="3800"/>
          </a:p>
          <a:p>
            <a:pPr marL="1234439" lvl="2" indent="-320039">
              <a:spcBef>
                <a:spcPts val="600"/>
              </a:spcBef>
              <a:defRPr sz="2800"/>
            </a:pPr>
            <a:r>
              <a:t>Denoise, resize, increase contrast, etc.</a:t>
            </a:r>
            <a:endParaRPr sz="3800"/>
          </a:p>
          <a:p>
            <a:pPr marL="862012" lvl="1" indent="-404812">
              <a:spcBef>
                <a:spcPts val="800"/>
              </a:spcBef>
              <a:defRPr sz="3400"/>
            </a:pPr>
            <a:r>
              <a:t>Extract information from images</a:t>
            </a:r>
            <a:endParaRPr sz="3800"/>
          </a:p>
          <a:p>
            <a:pPr marL="1234439" lvl="2" indent="-320039">
              <a:spcBef>
                <a:spcPts val="600"/>
              </a:spcBef>
              <a:defRPr sz="2800"/>
            </a:pPr>
            <a:r>
              <a:t>Texture, edges, distinctive points, etc.</a:t>
            </a:r>
            <a:endParaRPr sz="3400"/>
          </a:p>
          <a:p>
            <a:pPr marL="862012" lvl="1" indent="-404812">
              <a:spcBef>
                <a:spcPts val="800"/>
              </a:spcBef>
              <a:defRPr sz="3400"/>
            </a:pPr>
            <a:r>
              <a:t>Detect patterns</a:t>
            </a:r>
            <a:endParaRPr sz="3800"/>
          </a:p>
          <a:p>
            <a:pPr marL="1234439" lvl="2" indent="-320039">
              <a:spcBef>
                <a:spcPts val="600"/>
              </a:spcBef>
              <a:defRPr sz="2800"/>
            </a:pPr>
            <a:r>
              <a:t>Template matching</a:t>
            </a:r>
          </a:p>
        </p:txBody>
      </p:sp>
      <p:pic>
        <p:nvPicPr>
          <p:cNvPr id="737"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738" name="Rectangle 8"/>
          <p:cNvSpPr txBox="1"/>
          <p:nvPr/>
        </p:nvSpPr>
        <p:spPr>
          <a:xfrm>
            <a:off x="11771528" y="9349564"/>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James Hays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6">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736">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73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36">
                                            <p:txEl>
                                              <p:pRg st="8" end="8"/>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736">
                                            <p:txEl>
                                              <p:pRg st="9" end="9"/>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736">
                                            <p:txEl>
                                              <p:pRg st="10" end="10"/>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7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Rectangle 2"/>
          <p:cNvSpPr txBox="1">
            <a:spLocks noGrp="1"/>
          </p:cNvSpPr>
          <p:nvPr>
            <p:ph type="title"/>
          </p:nvPr>
        </p:nvSpPr>
        <p:spPr>
          <a:prstGeom prst="rect">
            <a:avLst/>
          </a:prstGeom>
        </p:spPr>
        <p:txBody>
          <a:bodyPr/>
          <a:lstStyle/>
          <a:p>
            <a:r>
              <a:t>1. Practice with linear filters</a:t>
            </a:r>
          </a:p>
        </p:txBody>
      </p:sp>
      <p:grpSp>
        <p:nvGrpSpPr>
          <p:cNvPr id="776" name="Group 3"/>
          <p:cNvGrpSpPr/>
          <p:nvPr/>
        </p:nvGrpSpPr>
        <p:grpSpPr>
          <a:xfrm>
            <a:off x="5527040" y="4226559"/>
            <a:ext cx="1743005" cy="1842348"/>
            <a:chOff x="0" y="0"/>
            <a:chExt cx="1743004" cy="1842346"/>
          </a:xfrm>
        </p:grpSpPr>
        <p:grpSp>
          <p:nvGrpSpPr>
            <p:cNvPr id="743" name="Rectangle 4"/>
            <p:cNvGrpSpPr/>
            <p:nvPr/>
          </p:nvGrpSpPr>
          <p:grpSpPr>
            <a:xfrm>
              <a:off x="1162003" y="1227690"/>
              <a:ext cx="581001" cy="614657"/>
              <a:chOff x="0" y="0"/>
              <a:chExt cx="581000" cy="614656"/>
            </a:xfrm>
          </p:grpSpPr>
          <p:sp>
            <p:nvSpPr>
              <p:cNvPr id="74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42"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46" name="Rectangle 5"/>
            <p:cNvGrpSpPr/>
            <p:nvPr/>
          </p:nvGrpSpPr>
          <p:grpSpPr>
            <a:xfrm>
              <a:off x="581001" y="1227690"/>
              <a:ext cx="581001" cy="614657"/>
              <a:chOff x="0" y="0"/>
              <a:chExt cx="581000" cy="614656"/>
            </a:xfrm>
          </p:grpSpPr>
          <p:sp>
            <p:nvSpPr>
              <p:cNvPr id="74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45"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49" name="Rectangle 6"/>
            <p:cNvGrpSpPr/>
            <p:nvPr/>
          </p:nvGrpSpPr>
          <p:grpSpPr>
            <a:xfrm>
              <a:off x="-1" y="1227690"/>
              <a:ext cx="581002" cy="614657"/>
              <a:chOff x="0" y="0"/>
              <a:chExt cx="581000" cy="614656"/>
            </a:xfrm>
          </p:grpSpPr>
          <p:sp>
            <p:nvSpPr>
              <p:cNvPr id="74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48"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52" name="Rectangle 7"/>
            <p:cNvGrpSpPr/>
            <p:nvPr/>
          </p:nvGrpSpPr>
          <p:grpSpPr>
            <a:xfrm>
              <a:off x="1162003" y="614656"/>
              <a:ext cx="581001" cy="613034"/>
              <a:chOff x="0" y="0"/>
              <a:chExt cx="581000" cy="613033"/>
            </a:xfrm>
          </p:grpSpPr>
          <p:sp>
            <p:nvSpPr>
              <p:cNvPr id="750"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51"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55" name="Rectangle 8"/>
            <p:cNvGrpSpPr/>
            <p:nvPr/>
          </p:nvGrpSpPr>
          <p:grpSpPr>
            <a:xfrm>
              <a:off x="581001" y="614656"/>
              <a:ext cx="581001" cy="613034"/>
              <a:chOff x="0" y="0"/>
              <a:chExt cx="581000" cy="613033"/>
            </a:xfrm>
          </p:grpSpPr>
          <p:sp>
            <p:nvSpPr>
              <p:cNvPr id="753"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54" name="1"/>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758" name="Rectangle 9"/>
            <p:cNvGrpSpPr/>
            <p:nvPr/>
          </p:nvGrpSpPr>
          <p:grpSpPr>
            <a:xfrm>
              <a:off x="-1" y="614656"/>
              <a:ext cx="581002" cy="613034"/>
              <a:chOff x="0" y="0"/>
              <a:chExt cx="581000" cy="613033"/>
            </a:xfrm>
          </p:grpSpPr>
          <p:sp>
            <p:nvSpPr>
              <p:cNvPr id="756"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57"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61" name="Rectangle 10"/>
            <p:cNvGrpSpPr/>
            <p:nvPr/>
          </p:nvGrpSpPr>
          <p:grpSpPr>
            <a:xfrm>
              <a:off x="1162003" y="-1"/>
              <a:ext cx="581001" cy="614658"/>
              <a:chOff x="0" y="0"/>
              <a:chExt cx="581000" cy="614656"/>
            </a:xfrm>
          </p:grpSpPr>
          <p:sp>
            <p:nvSpPr>
              <p:cNvPr id="75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60"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64" name="Rectangle 11"/>
            <p:cNvGrpSpPr/>
            <p:nvPr/>
          </p:nvGrpSpPr>
          <p:grpSpPr>
            <a:xfrm>
              <a:off x="581001" y="-1"/>
              <a:ext cx="581001" cy="614658"/>
              <a:chOff x="0" y="0"/>
              <a:chExt cx="581000" cy="614656"/>
            </a:xfrm>
          </p:grpSpPr>
          <p:sp>
            <p:nvSpPr>
              <p:cNvPr id="76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63"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67" name="Rectangle 12"/>
            <p:cNvGrpSpPr/>
            <p:nvPr/>
          </p:nvGrpSpPr>
          <p:grpSpPr>
            <a:xfrm>
              <a:off x="-1" y="-1"/>
              <a:ext cx="581002" cy="614658"/>
              <a:chOff x="0" y="0"/>
              <a:chExt cx="581000" cy="614656"/>
            </a:xfrm>
          </p:grpSpPr>
          <p:sp>
            <p:nvSpPr>
              <p:cNvPr id="765"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66"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768"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69"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0"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1"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2"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3"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4"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775"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sp>
        <p:nvSpPr>
          <p:cNvPr id="777" name="Text Box 22"/>
          <p:cNvSpPr txBox="1"/>
          <p:nvPr/>
        </p:nvSpPr>
        <p:spPr>
          <a:xfrm>
            <a:off x="1603022" y="6669475"/>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sp>
        <p:nvSpPr>
          <p:cNvPr id="778" name="Text Box 23"/>
          <p:cNvSpPr txBox="1"/>
          <p:nvPr/>
        </p:nvSpPr>
        <p:spPr>
          <a:xfrm>
            <a:off x="9753600" y="4226559"/>
            <a:ext cx="676148" cy="1412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r>
              <a:t>?</a:t>
            </a:r>
          </a:p>
        </p:txBody>
      </p:sp>
      <p:pic>
        <p:nvPicPr>
          <p:cNvPr id="779" name="Picture 24" descr="Picture 24"/>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780" name="Text Box 25"/>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Rectangle 2"/>
          <p:cNvSpPr txBox="1">
            <a:spLocks noGrp="1"/>
          </p:cNvSpPr>
          <p:nvPr>
            <p:ph type="title"/>
          </p:nvPr>
        </p:nvSpPr>
        <p:spPr>
          <a:prstGeom prst="rect">
            <a:avLst/>
          </a:prstGeom>
        </p:spPr>
        <p:txBody>
          <a:bodyPr/>
          <a:lstStyle/>
          <a:p>
            <a:r>
              <a:t>1. Practice with linear filters</a:t>
            </a:r>
          </a:p>
        </p:txBody>
      </p:sp>
      <p:grpSp>
        <p:nvGrpSpPr>
          <p:cNvPr id="818" name="Group 3"/>
          <p:cNvGrpSpPr/>
          <p:nvPr/>
        </p:nvGrpSpPr>
        <p:grpSpPr>
          <a:xfrm>
            <a:off x="5527040" y="4226559"/>
            <a:ext cx="1743005" cy="1842348"/>
            <a:chOff x="0" y="0"/>
            <a:chExt cx="1743004" cy="1842346"/>
          </a:xfrm>
        </p:grpSpPr>
        <p:grpSp>
          <p:nvGrpSpPr>
            <p:cNvPr id="785" name="Rectangle 4"/>
            <p:cNvGrpSpPr/>
            <p:nvPr/>
          </p:nvGrpSpPr>
          <p:grpSpPr>
            <a:xfrm>
              <a:off x="1162003" y="1227690"/>
              <a:ext cx="581001" cy="614657"/>
              <a:chOff x="0" y="0"/>
              <a:chExt cx="581000" cy="614656"/>
            </a:xfrm>
          </p:grpSpPr>
          <p:sp>
            <p:nvSpPr>
              <p:cNvPr id="783"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84"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88" name="Rectangle 5"/>
            <p:cNvGrpSpPr/>
            <p:nvPr/>
          </p:nvGrpSpPr>
          <p:grpSpPr>
            <a:xfrm>
              <a:off x="581001" y="1227690"/>
              <a:ext cx="581001" cy="614657"/>
              <a:chOff x="0" y="0"/>
              <a:chExt cx="581000" cy="614656"/>
            </a:xfrm>
          </p:grpSpPr>
          <p:sp>
            <p:nvSpPr>
              <p:cNvPr id="78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87"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91" name="Rectangle 6"/>
            <p:cNvGrpSpPr/>
            <p:nvPr/>
          </p:nvGrpSpPr>
          <p:grpSpPr>
            <a:xfrm>
              <a:off x="-1" y="1227690"/>
              <a:ext cx="581002" cy="614657"/>
              <a:chOff x="0" y="0"/>
              <a:chExt cx="581000" cy="614656"/>
            </a:xfrm>
          </p:grpSpPr>
          <p:sp>
            <p:nvSpPr>
              <p:cNvPr id="78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90"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94" name="Rectangle 7"/>
            <p:cNvGrpSpPr/>
            <p:nvPr/>
          </p:nvGrpSpPr>
          <p:grpSpPr>
            <a:xfrm>
              <a:off x="1162003" y="614656"/>
              <a:ext cx="581001" cy="613034"/>
              <a:chOff x="0" y="0"/>
              <a:chExt cx="581000" cy="613033"/>
            </a:xfrm>
          </p:grpSpPr>
          <p:sp>
            <p:nvSpPr>
              <p:cNvPr id="792"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93"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797" name="Rectangle 8"/>
            <p:cNvGrpSpPr/>
            <p:nvPr/>
          </p:nvGrpSpPr>
          <p:grpSpPr>
            <a:xfrm>
              <a:off x="581001" y="614656"/>
              <a:ext cx="581001" cy="613034"/>
              <a:chOff x="0" y="0"/>
              <a:chExt cx="581000" cy="613033"/>
            </a:xfrm>
          </p:grpSpPr>
          <p:sp>
            <p:nvSpPr>
              <p:cNvPr id="795"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96" name="1"/>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800" name="Rectangle 9"/>
            <p:cNvGrpSpPr/>
            <p:nvPr/>
          </p:nvGrpSpPr>
          <p:grpSpPr>
            <a:xfrm>
              <a:off x="-1" y="614656"/>
              <a:ext cx="581002" cy="613034"/>
              <a:chOff x="0" y="0"/>
              <a:chExt cx="581000" cy="613033"/>
            </a:xfrm>
          </p:grpSpPr>
          <p:sp>
            <p:nvSpPr>
              <p:cNvPr id="798"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799"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03" name="Rectangle 10"/>
            <p:cNvGrpSpPr/>
            <p:nvPr/>
          </p:nvGrpSpPr>
          <p:grpSpPr>
            <a:xfrm>
              <a:off x="1162003" y="-1"/>
              <a:ext cx="581001" cy="614658"/>
              <a:chOff x="0" y="0"/>
              <a:chExt cx="581000" cy="614656"/>
            </a:xfrm>
          </p:grpSpPr>
          <p:sp>
            <p:nvSpPr>
              <p:cNvPr id="80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02"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06" name="Rectangle 11"/>
            <p:cNvGrpSpPr/>
            <p:nvPr/>
          </p:nvGrpSpPr>
          <p:grpSpPr>
            <a:xfrm>
              <a:off x="581001" y="-1"/>
              <a:ext cx="581001" cy="614658"/>
              <a:chOff x="0" y="0"/>
              <a:chExt cx="581000" cy="614656"/>
            </a:xfrm>
          </p:grpSpPr>
          <p:sp>
            <p:nvSpPr>
              <p:cNvPr id="80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05"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09" name="Rectangle 12"/>
            <p:cNvGrpSpPr/>
            <p:nvPr/>
          </p:nvGrpSpPr>
          <p:grpSpPr>
            <a:xfrm>
              <a:off x="-1" y="-1"/>
              <a:ext cx="581002" cy="614658"/>
              <a:chOff x="0" y="0"/>
              <a:chExt cx="581000" cy="614656"/>
            </a:xfrm>
          </p:grpSpPr>
          <p:sp>
            <p:nvSpPr>
              <p:cNvPr id="80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08"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810"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1"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2"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3"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4"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5"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6"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17"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819" name="Picture 22" descr="Picture 22"/>
          <p:cNvPicPr>
            <a:picLocks noChangeAspect="1"/>
          </p:cNvPicPr>
          <p:nvPr/>
        </p:nvPicPr>
        <p:blipFill>
          <a:blip r:embed="rId2">
            <a:extLst/>
          </a:blip>
          <a:stretch>
            <a:fillRect/>
          </a:stretch>
        </p:blipFill>
        <p:spPr>
          <a:xfrm>
            <a:off x="8886613" y="3793066"/>
            <a:ext cx="2668694" cy="2641601"/>
          </a:xfrm>
          <a:prstGeom prst="rect">
            <a:avLst/>
          </a:prstGeom>
          <a:ln w="50800">
            <a:solidFill>
              <a:srgbClr val="000000"/>
            </a:solidFill>
            <a:miter/>
          </a:ln>
        </p:spPr>
      </p:pic>
      <p:sp>
        <p:nvSpPr>
          <p:cNvPr id="820" name="Text Box 23"/>
          <p:cNvSpPr txBox="1"/>
          <p:nvPr/>
        </p:nvSpPr>
        <p:spPr>
          <a:xfrm>
            <a:off x="1603022" y="6669475"/>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sp>
        <p:nvSpPr>
          <p:cNvPr id="821" name="Text Box 24"/>
          <p:cNvSpPr txBox="1"/>
          <p:nvPr/>
        </p:nvSpPr>
        <p:spPr>
          <a:xfrm>
            <a:off x="8994986" y="6719146"/>
            <a:ext cx="3034454" cy="866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b="0">
                <a:latin typeface="Times"/>
                <a:ea typeface="Times"/>
                <a:cs typeface="Times"/>
                <a:sym typeface="Times"/>
              </a:defRPr>
            </a:pPr>
            <a:r>
              <a:t>Filtered </a:t>
            </a:r>
            <a:endParaRPr>
              <a:latin typeface="Arial"/>
              <a:ea typeface="Arial"/>
              <a:cs typeface="Arial"/>
              <a:sym typeface="Arial"/>
            </a:endParaRPr>
          </a:p>
          <a:p>
            <a:pPr algn="l" defTabSz="1300480">
              <a:defRPr b="0">
                <a:latin typeface="Times"/>
                <a:ea typeface="Times"/>
                <a:cs typeface="Times"/>
                <a:sym typeface="Times"/>
              </a:defRPr>
            </a:pPr>
            <a:r>
              <a:t>(no change)</a:t>
            </a:r>
          </a:p>
        </p:txBody>
      </p:sp>
      <p:pic>
        <p:nvPicPr>
          <p:cNvPr id="822" name="Picture 25" descr="Picture 25"/>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823" name="Text Box 26"/>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2"/>
          <p:cNvSpPr txBox="1">
            <a:spLocks noGrp="1"/>
          </p:cNvSpPr>
          <p:nvPr>
            <p:ph type="title"/>
          </p:nvPr>
        </p:nvSpPr>
        <p:spPr>
          <a:prstGeom prst="rect">
            <a:avLst/>
          </a:prstGeom>
        </p:spPr>
        <p:txBody>
          <a:bodyPr/>
          <a:lstStyle/>
          <a:p>
            <a:r>
              <a:t>2. Practice with linear filters</a:t>
            </a:r>
          </a:p>
        </p:txBody>
      </p:sp>
      <p:grpSp>
        <p:nvGrpSpPr>
          <p:cNvPr id="861" name="Group 3"/>
          <p:cNvGrpSpPr/>
          <p:nvPr/>
        </p:nvGrpSpPr>
        <p:grpSpPr>
          <a:xfrm>
            <a:off x="5527040" y="4226559"/>
            <a:ext cx="1743005" cy="1842348"/>
            <a:chOff x="0" y="0"/>
            <a:chExt cx="1743004" cy="1842346"/>
          </a:xfrm>
        </p:grpSpPr>
        <p:grpSp>
          <p:nvGrpSpPr>
            <p:cNvPr id="828" name="Rectangle 4"/>
            <p:cNvGrpSpPr/>
            <p:nvPr/>
          </p:nvGrpSpPr>
          <p:grpSpPr>
            <a:xfrm>
              <a:off x="1162003" y="1227690"/>
              <a:ext cx="581001" cy="614657"/>
              <a:chOff x="0" y="0"/>
              <a:chExt cx="581000" cy="614656"/>
            </a:xfrm>
          </p:grpSpPr>
          <p:sp>
            <p:nvSpPr>
              <p:cNvPr id="82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27"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31" name="Rectangle 5"/>
            <p:cNvGrpSpPr/>
            <p:nvPr/>
          </p:nvGrpSpPr>
          <p:grpSpPr>
            <a:xfrm>
              <a:off x="581001" y="1227690"/>
              <a:ext cx="581001" cy="614657"/>
              <a:chOff x="0" y="0"/>
              <a:chExt cx="581000" cy="614656"/>
            </a:xfrm>
          </p:grpSpPr>
          <p:sp>
            <p:nvSpPr>
              <p:cNvPr id="82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30"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34" name="Rectangle 6"/>
            <p:cNvGrpSpPr/>
            <p:nvPr/>
          </p:nvGrpSpPr>
          <p:grpSpPr>
            <a:xfrm>
              <a:off x="-1" y="1227690"/>
              <a:ext cx="581002" cy="614657"/>
              <a:chOff x="0" y="0"/>
              <a:chExt cx="581000" cy="614656"/>
            </a:xfrm>
          </p:grpSpPr>
          <p:sp>
            <p:nvSpPr>
              <p:cNvPr id="83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33"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37" name="Rectangle 7"/>
            <p:cNvGrpSpPr/>
            <p:nvPr/>
          </p:nvGrpSpPr>
          <p:grpSpPr>
            <a:xfrm>
              <a:off x="1162003" y="614656"/>
              <a:ext cx="581001" cy="613034"/>
              <a:chOff x="0" y="0"/>
              <a:chExt cx="581000" cy="613033"/>
            </a:xfrm>
          </p:grpSpPr>
          <p:sp>
            <p:nvSpPr>
              <p:cNvPr id="835"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36" name="1"/>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840" name="Rectangle 8"/>
            <p:cNvGrpSpPr/>
            <p:nvPr/>
          </p:nvGrpSpPr>
          <p:grpSpPr>
            <a:xfrm>
              <a:off x="581001" y="614656"/>
              <a:ext cx="581001" cy="613034"/>
              <a:chOff x="0" y="0"/>
              <a:chExt cx="581000" cy="613033"/>
            </a:xfrm>
          </p:grpSpPr>
          <p:sp>
            <p:nvSpPr>
              <p:cNvPr id="838"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39"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43" name="Rectangle 9"/>
            <p:cNvGrpSpPr/>
            <p:nvPr/>
          </p:nvGrpSpPr>
          <p:grpSpPr>
            <a:xfrm>
              <a:off x="-1" y="614656"/>
              <a:ext cx="581002" cy="613034"/>
              <a:chOff x="0" y="0"/>
              <a:chExt cx="581000" cy="613033"/>
            </a:xfrm>
          </p:grpSpPr>
          <p:sp>
            <p:nvSpPr>
              <p:cNvPr id="841"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42"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46" name="Rectangle 10"/>
            <p:cNvGrpSpPr/>
            <p:nvPr/>
          </p:nvGrpSpPr>
          <p:grpSpPr>
            <a:xfrm>
              <a:off x="1162003" y="-1"/>
              <a:ext cx="581001" cy="614658"/>
              <a:chOff x="0" y="0"/>
              <a:chExt cx="581000" cy="614656"/>
            </a:xfrm>
          </p:grpSpPr>
          <p:sp>
            <p:nvSpPr>
              <p:cNvPr id="84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45"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49" name="Rectangle 11"/>
            <p:cNvGrpSpPr/>
            <p:nvPr/>
          </p:nvGrpSpPr>
          <p:grpSpPr>
            <a:xfrm>
              <a:off x="581001" y="-1"/>
              <a:ext cx="581001" cy="614658"/>
              <a:chOff x="0" y="0"/>
              <a:chExt cx="581000" cy="614656"/>
            </a:xfrm>
          </p:grpSpPr>
          <p:sp>
            <p:nvSpPr>
              <p:cNvPr id="84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48"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52" name="Rectangle 12"/>
            <p:cNvGrpSpPr/>
            <p:nvPr/>
          </p:nvGrpSpPr>
          <p:grpSpPr>
            <a:xfrm>
              <a:off x="-1" y="-1"/>
              <a:ext cx="581002" cy="614658"/>
              <a:chOff x="0" y="0"/>
              <a:chExt cx="581000" cy="614656"/>
            </a:xfrm>
          </p:grpSpPr>
          <p:sp>
            <p:nvSpPr>
              <p:cNvPr id="850"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51"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853"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4"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5"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6"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7"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8"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59"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60"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862" name="Picture 21" descr="Picture 21"/>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863" name="Text Box 22"/>
          <p:cNvSpPr txBox="1"/>
          <p:nvPr/>
        </p:nvSpPr>
        <p:spPr>
          <a:xfrm>
            <a:off x="1603022" y="6669475"/>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sp>
        <p:nvSpPr>
          <p:cNvPr id="864" name="Text Box 23"/>
          <p:cNvSpPr txBox="1"/>
          <p:nvPr/>
        </p:nvSpPr>
        <p:spPr>
          <a:xfrm>
            <a:off x="9753600" y="4226559"/>
            <a:ext cx="676148" cy="1412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r>
              <a:t>?</a:t>
            </a:r>
          </a:p>
        </p:txBody>
      </p:sp>
      <p:sp>
        <p:nvSpPr>
          <p:cNvPr id="865" name="Text Box 24"/>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prstGeom prst="rect">
            <a:avLst/>
          </a:prstGeom>
        </p:spPr>
        <p:txBody>
          <a:bodyPr/>
          <a:lstStyle/>
          <a:p>
            <a:r>
              <a:t>Image filtering</a:t>
            </a:r>
          </a:p>
        </p:txBody>
      </p:sp>
      <p:sp>
        <p:nvSpPr>
          <p:cNvPr id="174" name="Content Placeholder 2"/>
          <p:cNvSpPr txBox="1">
            <a:spLocks noGrp="1"/>
          </p:cNvSpPr>
          <p:nvPr>
            <p:ph type="body" idx="1"/>
          </p:nvPr>
        </p:nvSpPr>
        <p:spPr>
          <a:xfrm>
            <a:off x="650239" y="1408853"/>
            <a:ext cx="11704322" cy="8128001"/>
          </a:xfrm>
          <a:prstGeom prst="rect">
            <a:avLst/>
          </a:prstGeom>
        </p:spPr>
        <p:txBody>
          <a:bodyPr/>
          <a:lstStyle>
            <a:lvl1pPr marL="465364" indent="-465364">
              <a:spcBef>
                <a:spcPts val="900"/>
              </a:spcBef>
              <a:defRPr sz="3800"/>
            </a:lvl1pPr>
            <a:lvl2pPr marL="862012" indent="-404812">
              <a:spcBef>
                <a:spcPts val="800"/>
              </a:spcBef>
              <a:defRPr sz="3400"/>
            </a:lvl2pPr>
          </a:lstStyle>
          <a:p>
            <a:r>
              <a:t>Image filtering: </a:t>
            </a:r>
          </a:p>
          <a:p>
            <a:pPr lvl="1"/>
            <a:r>
              <a:t>Compute function of local neighborhood at each position</a:t>
            </a:r>
          </a:p>
        </p:txBody>
      </p:sp>
      <p:pic>
        <p:nvPicPr>
          <p:cNvPr id="175"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176" name="Rectangle 9"/>
          <p:cNvSpPr txBox="1"/>
          <p:nvPr/>
        </p:nvSpPr>
        <p:spPr>
          <a:xfrm>
            <a:off x="11771528" y="9349564"/>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James Hays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ctangle 2"/>
          <p:cNvSpPr txBox="1">
            <a:spLocks noGrp="1"/>
          </p:cNvSpPr>
          <p:nvPr>
            <p:ph type="title"/>
          </p:nvPr>
        </p:nvSpPr>
        <p:spPr>
          <a:prstGeom prst="rect">
            <a:avLst/>
          </a:prstGeom>
        </p:spPr>
        <p:txBody>
          <a:bodyPr/>
          <a:lstStyle/>
          <a:p>
            <a:r>
              <a:t>2. Practice with linear filters</a:t>
            </a:r>
          </a:p>
        </p:txBody>
      </p:sp>
      <p:grpSp>
        <p:nvGrpSpPr>
          <p:cNvPr id="903" name="Group 3"/>
          <p:cNvGrpSpPr/>
          <p:nvPr/>
        </p:nvGrpSpPr>
        <p:grpSpPr>
          <a:xfrm>
            <a:off x="5527040" y="4226559"/>
            <a:ext cx="1743005" cy="1842348"/>
            <a:chOff x="0" y="0"/>
            <a:chExt cx="1743004" cy="1842346"/>
          </a:xfrm>
        </p:grpSpPr>
        <p:grpSp>
          <p:nvGrpSpPr>
            <p:cNvPr id="870" name="Rectangle 4"/>
            <p:cNvGrpSpPr/>
            <p:nvPr/>
          </p:nvGrpSpPr>
          <p:grpSpPr>
            <a:xfrm>
              <a:off x="1162003" y="1227690"/>
              <a:ext cx="581001" cy="614657"/>
              <a:chOff x="0" y="0"/>
              <a:chExt cx="581000" cy="614656"/>
            </a:xfrm>
          </p:grpSpPr>
          <p:sp>
            <p:nvSpPr>
              <p:cNvPr id="868"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69"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73" name="Rectangle 5"/>
            <p:cNvGrpSpPr/>
            <p:nvPr/>
          </p:nvGrpSpPr>
          <p:grpSpPr>
            <a:xfrm>
              <a:off x="581001" y="1227690"/>
              <a:ext cx="581001" cy="614657"/>
              <a:chOff x="0" y="0"/>
              <a:chExt cx="581000" cy="614656"/>
            </a:xfrm>
          </p:grpSpPr>
          <p:sp>
            <p:nvSpPr>
              <p:cNvPr id="87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72"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76" name="Rectangle 6"/>
            <p:cNvGrpSpPr/>
            <p:nvPr/>
          </p:nvGrpSpPr>
          <p:grpSpPr>
            <a:xfrm>
              <a:off x="-1" y="1227690"/>
              <a:ext cx="581002" cy="614657"/>
              <a:chOff x="0" y="0"/>
              <a:chExt cx="581000" cy="614656"/>
            </a:xfrm>
          </p:grpSpPr>
          <p:sp>
            <p:nvSpPr>
              <p:cNvPr id="87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75"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79" name="Rectangle 7"/>
            <p:cNvGrpSpPr/>
            <p:nvPr/>
          </p:nvGrpSpPr>
          <p:grpSpPr>
            <a:xfrm>
              <a:off x="1162003" y="614656"/>
              <a:ext cx="581001" cy="613034"/>
              <a:chOff x="0" y="0"/>
              <a:chExt cx="581000" cy="613033"/>
            </a:xfrm>
          </p:grpSpPr>
          <p:sp>
            <p:nvSpPr>
              <p:cNvPr id="877"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78" name="1"/>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882" name="Rectangle 8"/>
            <p:cNvGrpSpPr/>
            <p:nvPr/>
          </p:nvGrpSpPr>
          <p:grpSpPr>
            <a:xfrm>
              <a:off x="581001" y="614656"/>
              <a:ext cx="581001" cy="613034"/>
              <a:chOff x="0" y="0"/>
              <a:chExt cx="581000" cy="613033"/>
            </a:xfrm>
          </p:grpSpPr>
          <p:sp>
            <p:nvSpPr>
              <p:cNvPr id="880"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81"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85" name="Rectangle 9"/>
            <p:cNvGrpSpPr/>
            <p:nvPr/>
          </p:nvGrpSpPr>
          <p:grpSpPr>
            <a:xfrm>
              <a:off x="-1" y="614656"/>
              <a:ext cx="581002" cy="613034"/>
              <a:chOff x="0" y="0"/>
              <a:chExt cx="581000" cy="613033"/>
            </a:xfrm>
          </p:grpSpPr>
          <p:sp>
            <p:nvSpPr>
              <p:cNvPr id="883"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84" name="0"/>
              <p:cNvSpPr txBox="1"/>
              <p:nvPr/>
            </p:nvSpPr>
            <p:spPr>
              <a:xfrm>
                <a:off x="-1" y="133702"/>
                <a:ext cx="581002"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88" name="Rectangle 10"/>
            <p:cNvGrpSpPr/>
            <p:nvPr/>
          </p:nvGrpSpPr>
          <p:grpSpPr>
            <a:xfrm>
              <a:off x="1162003" y="-1"/>
              <a:ext cx="581001" cy="614658"/>
              <a:chOff x="0" y="0"/>
              <a:chExt cx="581000" cy="614656"/>
            </a:xfrm>
          </p:grpSpPr>
          <p:sp>
            <p:nvSpPr>
              <p:cNvPr id="88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87"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91" name="Rectangle 11"/>
            <p:cNvGrpSpPr/>
            <p:nvPr/>
          </p:nvGrpSpPr>
          <p:grpSpPr>
            <a:xfrm>
              <a:off x="581001" y="-1"/>
              <a:ext cx="581001" cy="614658"/>
              <a:chOff x="0" y="0"/>
              <a:chExt cx="581000" cy="614656"/>
            </a:xfrm>
          </p:grpSpPr>
          <p:sp>
            <p:nvSpPr>
              <p:cNvPr id="88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90"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894" name="Rectangle 12"/>
            <p:cNvGrpSpPr/>
            <p:nvPr/>
          </p:nvGrpSpPr>
          <p:grpSpPr>
            <a:xfrm>
              <a:off x="-1" y="-1"/>
              <a:ext cx="581002" cy="614658"/>
              <a:chOff x="0" y="0"/>
              <a:chExt cx="581000" cy="614656"/>
            </a:xfrm>
          </p:grpSpPr>
          <p:sp>
            <p:nvSpPr>
              <p:cNvPr id="89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893" name="0"/>
              <p:cNvSpPr txBox="1"/>
              <p:nvPr/>
            </p:nvSpPr>
            <p:spPr>
              <a:xfrm>
                <a:off x="-1" y="134513"/>
                <a:ext cx="581002"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895"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96"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97"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98"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899"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00"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01"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02"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904" name="Picture 21" descr="Picture 21"/>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905" name="Text Box 22"/>
          <p:cNvSpPr txBox="1"/>
          <p:nvPr/>
        </p:nvSpPr>
        <p:spPr>
          <a:xfrm>
            <a:off x="1603022" y="6669475"/>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pic>
        <p:nvPicPr>
          <p:cNvPr id="906" name="Picture 23" descr="Picture 23"/>
          <p:cNvPicPr>
            <a:picLocks noChangeAspect="1"/>
          </p:cNvPicPr>
          <p:nvPr/>
        </p:nvPicPr>
        <p:blipFill>
          <a:blip r:embed="rId2">
            <a:extLst/>
          </a:blip>
          <a:srcRect l="8000"/>
          <a:stretch>
            <a:fillRect/>
          </a:stretch>
        </p:blipFill>
        <p:spPr>
          <a:xfrm>
            <a:off x="9211733" y="3793066"/>
            <a:ext cx="2600961" cy="2641601"/>
          </a:xfrm>
          <a:prstGeom prst="rect">
            <a:avLst/>
          </a:prstGeom>
          <a:ln w="12700">
            <a:miter lim="400000"/>
          </a:ln>
        </p:spPr>
      </p:pic>
      <p:sp>
        <p:nvSpPr>
          <p:cNvPr id="907" name="Rectangle 24"/>
          <p:cNvSpPr/>
          <p:nvPr/>
        </p:nvSpPr>
        <p:spPr>
          <a:xfrm>
            <a:off x="9211733" y="3793066"/>
            <a:ext cx="2709334" cy="2600961"/>
          </a:xfrm>
          <a:prstGeom prst="rect">
            <a:avLst/>
          </a:prstGeom>
          <a:ln w="50800">
            <a:solidFill>
              <a:srgbClr val="000000"/>
            </a:solidFill>
            <a:miter/>
          </a:ln>
        </p:spPr>
        <p:txBody>
          <a:bodyPr lIns="65023" tIns="65023" rIns="65023" bIns="65023" anchor="ctr"/>
          <a:lstStyle/>
          <a:p>
            <a:pPr algn="l" defTabSz="1300480">
              <a:defRPr b="0">
                <a:latin typeface="Arial"/>
                <a:ea typeface="Arial"/>
                <a:cs typeface="Arial"/>
                <a:sym typeface="Arial"/>
              </a:defRPr>
            </a:pPr>
            <a:endParaRPr/>
          </a:p>
        </p:txBody>
      </p:sp>
      <p:sp>
        <p:nvSpPr>
          <p:cNvPr id="908" name="Text Box 25"/>
          <p:cNvSpPr txBox="1"/>
          <p:nvPr/>
        </p:nvSpPr>
        <p:spPr>
          <a:xfrm>
            <a:off x="9320107" y="6719146"/>
            <a:ext cx="1590251" cy="866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b="0">
                <a:latin typeface="Times"/>
                <a:ea typeface="Times"/>
                <a:cs typeface="Times"/>
                <a:sym typeface="Times"/>
              </a:defRPr>
            </a:pPr>
            <a:r>
              <a:t>Shifted left</a:t>
            </a:r>
            <a:endParaRPr>
              <a:latin typeface="Arial"/>
              <a:ea typeface="Arial"/>
              <a:cs typeface="Arial"/>
              <a:sym typeface="Arial"/>
            </a:endParaRPr>
          </a:p>
          <a:p>
            <a:pPr algn="l" defTabSz="1300480">
              <a:defRPr b="0">
                <a:latin typeface="Times"/>
                <a:ea typeface="Times"/>
                <a:cs typeface="Times"/>
                <a:sym typeface="Times"/>
              </a:defRPr>
            </a:pPr>
            <a:r>
              <a:t>By 1 pixel</a:t>
            </a:r>
          </a:p>
        </p:txBody>
      </p:sp>
      <p:sp>
        <p:nvSpPr>
          <p:cNvPr id="909" name="Text Box 26"/>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Title 1"/>
          <p:cNvSpPr txBox="1">
            <a:spLocks noGrp="1"/>
          </p:cNvSpPr>
          <p:nvPr>
            <p:ph type="title"/>
          </p:nvPr>
        </p:nvSpPr>
        <p:spPr>
          <a:prstGeom prst="rect">
            <a:avLst/>
          </a:prstGeom>
        </p:spPr>
        <p:txBody>
          <a:bodyPr/>
          <a:lstStyle/>
          <a:p>
            <a:r>
              <a:t>3. Practice with linear filters</a:t>
            </a:r>
          </a:p>
        </p:txBody>
      </p:sp>
      <p:grpSp>
        <p:nvGrpSpPr>
          <p:cNvPr id="947" name="Group 5"/>
          <p:cNvGrpSpPr/>
          <p:nvPr/>
        </p:nvGrpSpPr>
        <p:grpSpPr>
          <a:xfrm>
            <a:off x="5527040" y="4551679"/>
            <a:ext cx="1977814" cy="1950721"/>
            <a:chOff x="0" y="0"/>
            <a:chExt cx="1977813" cy="1950720"/>
          </a:xfrm>
        </p:grpSpPr>
        <p:grpSp>
          <p:nvGrpSpPr>
            <p:cNvPr id="914" name="Rectangle 6"/>
            <p:cNvGrpSpPr/>
            <p:nvPr/>
          </p:nvGrpSpPr>
          <p:grpSpPr>
            <a:xfrm>
              <a:off x="1318542" y="1299907"/>
              <a:ext cx="659272" cy="650813"/>
              <a:chOff x="0" y="0"/>
              <a:chExt cx="659271" cy="650811"/>
            </a:xfrm>
          </p:grpSpPr>
          <p:sp>
            <p:nvSpPr>
              <p:cNvPr id="912"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13"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17" name="Rectangle 7"/>
            <p:cNvGrpSpPr/>
            <p:nvPr/>
          </p:nvGrpSpPr>
          <p:grpSpPr>
            <a:xfrm>
              <a:off x="659271" y="1299907"/>
              <a:ext cx="659272" cy="650813"/>
              <a:chOff x="0" y="0"/>
              <a:chExt cx="659271" cy="650811"/>
            </a:xfrm>
          </p:grpSpPr>
          <p:sp>
            <p:nvSpPr>
              <p:cNvPr id="915"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16" name="0"/>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20" name="Rectangle 8"/>
            <p:cNvGrpSpPr/>
            <p:nvPr/>
          </p:nvGrpSpPr>
          <p:grpSpPr>
            <a:xfrm>
              <a:off x="-1" y="1299907"/>
              <a:ext cx="659273" cy="650813"/>
              <a:chOff x="0" y="0"/>
              <a:chExt cx="659271" cy="650811"/>
            </a:xfrm>
          </p:grpSpPr>
          <p:sp>
            <p:nvSpPr>
              <p:cNvPr id="918"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19"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23" name="Rectangle 9"/>
            <p:cNvGrpSpPr/>
            <p:nvPr/>
          </p:nvGrpSpPr>
          <p:grpSpPr>
            <a:xfrm>
              <a:off x="1318542" y="650812"/>
              <a:ext cx="659272" cy="649096"/>
              <a:chOff x="0" y="0"/>
              <a:chExt cx="659271" cy="649095"/>
            </a:xfrm>
          </p:grpSpPr>
          <p:sp>
            <p:nvSpPr>
              <p:cNvPr id="921"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22" name="-2"/>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926" name="Rectangle 10"/>
            <p:cNvGrpSpPr/>
            <p:nvPr/>
          </p:nvGrpSpPr>
          <p:grpSpPr>
            <a:xfrm>
              <a:off x="659271" y="650812"/>
              <a:ext cx="659272" cy="649096"/>
              <a:chOff x="0" y="0"/>
              <a:chExt cx="659271" cy="649095"/>
            </a:xfrm>
          </p:grpSpPr>
          <p:sp>
            <p:nvSpPr>
              <p:cNvPr id="924"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25" name="0"/>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29" name="Rectangle 11"/>
            <p:cNvGrpSpPr/>
            <p:nvPr/>
          </p:nvGrpSpPr>
          <p:grpSpPr>
            <a:xfrm>
              <a:off x="-1" y="650812"/>
              <a:ext cx="659273" cy="649096"/>
              <a:chOff x="0" y="0"/>
              <a:chExt cx="659271" cy="649095"/>
            </a:xfrm>
          </p:grpSpPr>
          <p:sp>
            <p:nvSpPr>
              <p:cNvPr id="927"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28" name="2"/>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932" name="Rectangle 12"/>
            <p:cNvGrpSpPr/>
            <p:nvPr/>
          </p:nvGrpSpPr>
          <p:grpSpPr>
            <a:xfrm>
              <a:off x="1318542" y="0"/>
              <a:ext cx="659272" cy="650812"/>
              <a:chOff x="0" y="0"/>
              <a:chExt cx="659271" cy="650811"/>
            </a:xfrm>
          </p:grpSpPr>
          <p:sp>
            <p:nvSpPr>
              <p:cNvPr id="930"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31"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35" name="Rectangle 13"/>
            <p:cNvGrpSpPr/>
            <p:nvPr/>
          </p:nvGrpSpPr>
          <p:grpSpPr>
            <a:xfrm>
              <a:off x="659271" y="0"/>
              <a:ext cx="659272" cy="650812"/>
              <a:chOff x="0" y="0"/>
              <a:chExt cx="659271" cy="650811"/>
            </a:xfrm>
          </p:grpSpPr>
          <p:sp>
            <p:nvSpPr>
              <p:cNvPr id="933"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34" name="0"/>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38" name="Rectangle 14"/>
            <p:cNvGrpSpPr/>
            <p:nvPr/>
          </p:nvGrpSpPr>
          <p:grpSpPr>
            <a:xfrm>
              <a:off x="-1" y="0"/>
              <a:ext cx="659273" cy="650812"/>
              <a:chOff x="0" y="0"/>
              <a:chExt cx="659271" cy="650811"/>
            </a:xfrm>
          </p:grpSpPr>
          <p:sp>
            <p:nvSpPr>
              <p:cNvPr id="93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37"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939"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0"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1"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2"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3"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4"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5"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46"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948" name="Picture 4" descr="Picture 4"/>
          <p:cNvPicPr>
            <a:picLocks noChangeAspect="1"/>
          </p:cNvPicPr>
          <p:nvPr/>
        </p:nvPicPr>
        <p:blipFill>
          <a:blip r:embed="rId2">
            <a:extLst/>
          </a:blip>
          <a:stretch>
            <a:fillRect/>
          </a:stretch>
        </p:blipFill>
        <p:spPr>
          <a:xfrm>
            <a:off x="-1" y="1950719"/>
            <a:ext cx="5161282" cy="6610775"/>
          </a:xfrm>
          <a:prstGeom prst="rect">
            <a:avLst/>
          </a:prstGeom>
          <a:ln w="12700">
            <a:miter lim="400000"/>
          </a:ln>
        </p:spPr>
      </p:pic>
      <p:pic>
        <p:nvPicPr>
          <p:cNvPr id="949" name="Picture 5" descr="Picture 5"/>
          <p:cNvPicPr>
            <a:picLocks noChangeAspect="1"/>
          </p:cNvPicPr>
          <p:nvPr/>
        </p:nvPicPr>
        <p:blipFill>
          <a:blip r:embed="rId3">
            <a:extLst/>
          </a:blip>
          <a:stretch>
            <a:fillRect/>
          </a:stretch>
        </p:blipFill>
        <p:spPr>
          <a:xfrm>
            <a:off x="7843519" y="1950719"/>
            <a:ext cx="5161281" cy="6610775"/>
          </a:xfrm>
          <a:prstGeom prst="rect">
            <a:avLst/>
          </a:prstGeom>
          <a:ln w="12700">
            <a:miter lim="400000"/>
          </a:ln>
        </p:spPr>
      </p:pic>
      <p:sp>
        <p:nvSpPr>
          <p:cNvPr id="950" name="TextBox 67"/>
          <p:cNvSpPr txBox="1"/>
          <p:nvPr/>
        </p:nvSpPr>
        <p:spPr>
          <a:xfrm>
            <a:off x="9304444" y="8561493"/>
            <a:ext cx="2672926" cy="931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defTabSz="1300480">
              <a:defRPr sz="2800" b="0">
                <a:latin typeface="Arial"/>
                <a:ea typeface="Arial"/>
                <a:cs typeface="Arial"/>
                <a:sym typeface="Arial"/>
              </a:defRPr>
            </a:pPr>
            <a:r>
              <a:t>Vertical Edge</a:t>
            </a:r>
          </a:p>
          <a:p>
            <a:pPr defTabSz="1300480">
              <a:defRPr sz="2800" b="0">
                <a:latin typeface="Arial"/>
                <a:ea typeface="Arial"/>
                <a:cs typeface="Arial"/>
                <a:sym typeface="Arial"/>
              </a:defRPr>
            </a:pPr>
            <a:r>
              <a:t>(absolute value)</a:t>
            </a:r>
          </a:p>
        </p:txBody>
      </p:sp>
      <p:sp>
        <p:nvSpPr>
          <p:cNvPr id="951" name="TextBox 68"/>
          <p:cNvSpPr txBox="1"/>
          <p:nvPr/>
        </p:nvSpPr>
        <p:spPr>
          <a:xfrm>
            <a:off x="5942470" y="6610773"/>
            <a:ext cx="922311"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Sobel</a:t>
            </a:r>
          </a:p>
        </p:txBody>
      </p:sp>
      <p:sp>
        <p:nvSpPr>
          <p:cNvPr id="952" name="Rectangle 24"/>
          <p:cNvSpPr txBox="1"/>
          <p:nvPr/>
        </p:nvSpPr>
        <p:spPr>
          <a:xfrm>
            <a:off x="11771528" y="9349564"/>
            <a:ext cx="1089197"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David Lowe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4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9" grpId="2" animBg="1" advAuto="0"/>
      <p:bldP spid="950" grpId="3" animBg="1" advAuto="0"/>
      <p:bldP spid="951"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1"/>
          <p:cNvSpPr txBox="1">
            <a:spLocks noGrp="1"/>
          </p:cNvSpPr>
          <p:nvPr>
            <p:ph type="title"/>
          </p:nvPr>
        </p:nvSpPr>
        <p:spPr>
          <a:prstGeom prst="rect">
            <a:avLst/>
          </a:prstGeom>
        </p:spPr>
        <p:txBody>
          <a:bodyPr/>
          <a:lstStyle/>
          <a:p>
            <a:r>
              <a:t>3. Practice with linear filters</a:t>
            </a:r>
          </a:p>
        </p:txBody>
      </p:sp>
      <p:grpSp>
        <p:nvGrpSpPr>
          <p:cNvPr id="990" name="Group 5"/>
          <p:cNvGrpSpPr/>
          <p:nvPr/>
        </p:nvGrpSpPr>
        <p:grpSpPr>
          <a:xfrm>
            <a:off x="5527040" y="4567485"/>
            <a:ext cx="1977814" cy="1950721"/>
            <a:chOff x="0" y="0"/>
            <a:chExt cx="1977813" cy="1950720"/>
          </a:xfrm>
        </p:grpSpPr>
        <p:grpSp>
          <p:nvGrpSpPr>
            <p:cNvPr id="957" name="Rectangle 6"/>
            <p:cNvGrpSpPr/>
            <p:nvPr/>
          </p:nvGrpSpPr>
          <p:grpSpPr>
            <a:xfrm>
              <a:off x="1318542" y="1299907"/>
              <a:ext cx="659272" cy="650813"/>
              <a:chOff x="0" y="0"/>
              <a:chExt cx="659271" cy="650811"/>
            </a:xfrm>
          </p:grpSpPr>
          <p:sp>
            <p:nvSpPr>
              <p:cNvPr id="955"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56"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60" name="Rectangle 7"/>
            <p:cNvGrpSpPr/>
            <p:nvPr/>
          </p:nvGrpSpPr>
          <p:grpSpPr>
            <a:xfrm>
              <a:off x="659271" y="1299907"/>
              <a:ext cx="659272" cy="650813"/>
              <a:chOff x="0" y="0"/>
              <a:chExt cx="659271" cy="650811"/>
            </a:xfrm>
          </p:grpSpPr>
          <p:sp>
            <p:nvSpPr>
              <p:cNvPr id="958"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59" name="-2"/>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963" name="Rectangle 8"/>
            <p:cNvGrpSpPr/>
            <p:nvPr/>
          </p:nvGrpSpPr>
          <p:grpSpPr>
            <a:xfrm>
              <a:off x="-1" y="1299907"/>
              <a:ext cx="659273" cy="650813"/>
              <a:chOff x="0" y="0"/>
              <a:chExt cx="659271" cy="650811"/>
            </a:xfrm>
          </p:grpSpPr>
          <p:sp>
            <p:nvSpPr>
              <p:cNvPr id="961"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62"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66" name="Rectangle 9"/>
            <p:cNvGrpSpPr/>
            <p:nvPr/>
          </p:nvGrpSpPr>
          <p:grpSpPr>
            <a:xfrm>
              <a:off x="1318542" y="650812"/>
              <a:ext cx="659272" cy="649096"/>
              <a:chOff x="0" y="0"/>
              <a:chExt cx="659271" cy="649095"/>
            </a:xfrm>
          </p:grpSpPr>
          <p:sp>
            <p:nvSpPr>
              <p:cNvPr id="964"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65" name="0"/>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69" name="Rectangle 10"/>
            <p:cNvGrpSpPr/>
            <p:nvPr/>
          </p:nvGrpSpPr>
          <p:grpSpPr>
            <a:xfrm>
              <a:off x="659271" y="650812"/>
              <a:ext cx="659272" cy="649096"/>
              <a:chOff x="0" y="0"/>
              <a:chExt cx="659271" cy="649095"/>
            </a:xfrm>
          </p:grpSpPr>
          <p:sp>
            <p:nvSpPr>
              <p:cNvPr id="967"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68" name="0"/>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72" name="Rectangle 11"/>
            <p:cNvGrpSpPr/>
            <p:nvPr/>
          </p:nvGrpSpPr>
          <p:grpSpPr>
            <a:xfrm>
              <a:off x="-1" y="650812"/>
              <a:ext cx="659273" cy="649096"/>
              <a:chOff x="0" y="0"/>
              <a:chExt cx="659271" cy="649095"/>
            </a:xfrm>
          </p:grpSpPr>
          <p:sp>
            <p:nvSpPr>
              <p:cNvPr id="970"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71" name="0"/>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975" name="Rectangle 12"/>
            <p:cNvGrpSpPr/>
            <p:nvPr/>
          </p:nvGrpSpPr>
          <p:grpSpPr>
            <a:xfrm>
              <a:off x="1318542" y="0"/>
              <a:ext cx="659272" cy="650812"/>
              <a:chOff x="0" y="0"/>
              <a:chExt cx="659271" cy="650811"/>
            </a:xfrm>
          </p:grpSpPr>
          <p:sp>
            <p:nvSpPr>
              <p:cNvPr id="973"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74"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978" name="Rectangle 13"/>
            <p:cNvGrpSpPr/>
            <p:nvPr/>
          </p:nvGrpSpPr>
          <p:grpSpPr>
            <a:xfrm>
              <a:off x="659271" y="0"/>
              <a:ext cx="659272" cy="650812"/>
              <a:chOff x="0" y="0"/>
              <a:chExt cx="659271" cy="650811"/>
            </a:xfrm>
          </p:grpSpPr>
          <p:sp>
            <p:nvSpPr>
              <p:cNvPr id="97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77" name="2"/>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981" name="Rectangle 14"/>
            <p:cNvGrpSpPr/>
            <p:nvPr/>
          </p:nvGrpSpPr>
          <p:grpSpPr>
            <a:xfrm>
              <a:off x="-1" y="0"/>
              <a:ext cx="659273" cy="650812"/>
              <a:chOff x="0" y="0"/>
              <a:chExt cx="659271" cy="650811"/>
            </a:xfrm>
          </p:grpSpPr>
          <p:sp>
            <p:nvSpPr>
              <p:cNvPr id="979"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980"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982"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3"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4"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5"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6"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7"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8"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989"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sp>
        <p:nvSpPr>
          <p:cNvPr id="991" name="TextBox 66"/>
          <p:cNvSpPr txBox="1"/>
          <p:nvPr/>
        </p:nvSpPr>
        <p:spPr>
          <a:xfrm>
            <a:off x="9255045" y="8561493"/>
            <a:ext cx="2771724" cy="931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defTabSz="1300480">
              <a:defRPr sz="2800" b="0">
                <a:latin typeface="Arial"/>
                <a:ea typeface="Arial"/>
                <a:cs typeface="Arial"/>
                <a:sym typeface="Arial"/>
              </a:defRPr>
            </a:pPr>
            <a:r>
              <a:t>Horizontal Edge</a:t>
            </a:r>
          </a:p>
          <a:p>
            <a:pPr defTabSz="1300480">
              <a:defRPr sz="2800" b="0">
                <a:latin typeface="Arial"/>
                <a:ea typeface="Arial"/>
                <a:cs typeface="Arial"/>
                <a:sym typeface="Arial"/>
              </a:defRPr>
            </a:pPr>
            <a:r>
              <a:t>(absolute value)</a:t>
            </a:r>
          </a:p>
        </p:txBody>
      </p:sp>
      <p:pic>
        <p:nvPicPr>
          <p:cNvPr id="992" name="Picture 4" descr="Picture 4"/>
          <p:cNvPicPr>
            <a:picLocks noChangeAspect="1"/>
          </p:cNvPicPr>
          <p:nvPr/>
        </p:nvPicPr>
        <p:blipFill>
          <a:blip r:embed="rId3">
            <a:extLst/>
          </a:blip>
          <a:stretch>
            <a:fillRect/>
          </a:stretch>
        </p:blipFill>
        <p:spPr>
          <a:xfrm>
            <a:off x="-1" y="1950719"/>
            <a:ext cx="5161282" cy="6610775"/>
          </a:xfrm>
          <a:prstGeom prst="rect">
            <a:avLst/>
          </a:prstGeom>
          <a:ln w="12700">
            <a:miter lim="400000"/>
          </a:ln>
        </p:spPr>
      </p:pic>
      <p:pic>
        <p:nvPicPr>
          <p:cNvPr id="993" name="Picture 3" descr="Picture 3"/>
          <p:cNvPicPr>
            <a:picLocks noChangeAspect="1"/>
          </p:cNvPicPr>
          <p:nvPr/>
        </p:nvPicPr>
        <p:blipFill>
          <a:blip r:embed="rId4">
            <a:extLst/>
          </a:blip>
          <a:stretch>
            <a:fillRect/>
          </a:stretch>
        </p:blipFill>
        <p:spPr>
          <a:xfrm>
            <a:off x="7843519" y="1950719"/>
            <a:ext cx="5161281" cy="6610775"/>
          </a:xfrm>
          <a:prstGeom prst="rect">
            <a:avLst/>
          </a:prstGeom>
          <a:ln w="12700">
            <a:miter lim="400000"/>
          </a:ln>
        </p:spPr>
      </p:pic>
      <p:sp>
        <p:nvSpPr>
          <p:cNvPr id="994" name="TextBox 48"/>
          <p:cNvSpPr txBox="1"/>
          <p:nvPr/>
        </p:nvSpPr>
        <p:spPr>
          <a:xfrm>
            <a:off x="5942470" y="6626578"/>
            <a:ext cx="922311"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Sobel</a:t>
            </a:r>
          </a:p>
        </p:txBody>
      </p:sp>
      <p:sp>
        <p:nvSpPr>
          <p:cNvPr id="995" name="Rectangle 24"/>
          <p:cNvSpPr txBox="1"/>
          <p:nvPr/>
        </p:nvSpPr>
        <p:spPr>
          <a:xfrm>
            <a:off x="11771528" y="9349564"/>
            <a:ext cx="1089197"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David Lowe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9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 grpId="3" animBg="1" advAuto="0"/>
      <p:bldP spid="993" grpId="2" animBg="1" advAuto="0"/>
      <p:bldP spid="994"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Rectangle 2"/>
          <p:cNvSpPr txBox="1">
            <a:spLocks noGrp="1"/>
          </p:cNvSpPr>
          <p:nvPr>
            <p:ph type="title"/>
          </p:nvPr>
        </p:nvSpPr>
        <p:spPr>
          <a:prstGeom prst="rect">
            <a:avLst/>
          </a:prstGeom>
        </p:spPr>
        <p:txBody>
          <a:bodyPr/>
          <a:lstStyle/>
          <a:p>
            <a:r>
              <a:t>4. Practice with linear filters</a:t>
            </a:r>
          </a:p>
        </p:txBody>
      </p:sp>
      <p:pic>
        <p:nvPicPr>
          <p:cNvPr id="1000" name="Picture 3" descr="Picture 3"/>
          <p:cNvPicPr>
            <a:picLocks noChangeAspect="1"/>
          </p:cNvPicPr>
          <p:nvPr/>
        </p:nvPicPr>
        <p:blipFill>
          <a:blip r:embed="rId2">
            <a:extLst/>
          </a:blip>
          <a:stretch>
            <a:fillRect/>
          </a:stretch>
        </p:blipFill>
        <p:spPr>
          <a:xfrm>
            <a:off x="650239" y="3684693"/>
            <a:ext cx="2668695" cy="2641601"/>
          </a:xfrm>
          <a:prstGeom prst="rect">
            <a:avLst/>
          </a:prstGeom>
          <a:ln w="50800">
            <a:solidFill>
              <a:srgbClr val="000000"/>
            </a:solidFill>
            <a:miter/>
          </a:ln>
        </p:spPr>
      </p:pic>
      <p:sp>
        <p:nvSpPr>
          <p:cNvPr id="1001" name="Text Box 4"/>
          <p:cNvSpPr txBox="1"/>
          <p:nvPr/>
        </p:nvSpPr>
        <p:spPr>
          <a:xfrm>
            <a:off x="952782" y="6561102"/>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grpSp>
        <p:nvGrpSpPr>
          <p:cNvPr id="1039" name="Group 5"/>
          <p:cNvGrpSpPr/>
          <p:nvPr/>
        </p:nvGrpSpPr>
        <p:grpSpPr>
          <a:xfrm>
            <a:off x="7044266" y="4118186"/>
            <a:ext cx="1950721" cy="1517228"/>
            <a:chOff x="0" y="0"/>
            <a:chExt cx="1950720" cy="1517226"/>
          </a:xfrm>
        </p:grpSpPr>
        <p:grpSp>
          <p:nvGrpSpPr>
            <p:cNvPr id="1037" name="Group 6"/>
            <p:cNvGrpSpPr/>
            <p:nvPr/>
          </p:nvGrpSpPr>
          <p:grpSpPr>
            <a:xfrm>
              <a:off x="382520" y="0"/>
              <a:ext cx="1568201" cy="1517227"/>
              <a:chOff x="0" y="0"/>
              <a:chExt cx="1568199" cy="1517226"/>
            </a:xfrm>
          </p:grpSpPr>
          <p:grpSp>
            <p:nvGrpSpPr>
              <p:cNvPr id="1004" name="Rectangle 7"/>
              <p:cNvGrpSpPr/>
              <p:nvPr/>
            </p:nvGrpSpPr>
            <p:grpSpPr>
              <a:xfrm>
                <a:off x="1045466" y="1011039"/>
                <a:ext cx="522733" cy="506188"/>
                <a:chOff x="0" y="0"/>
                <a:chExt cx="522732" cy="506187"/>
              </a:xfrm>
            </p:grpSpPr>
            <p:sp>
              <p:nvSpPr>
                <p:cNvPr id="1002"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03"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07" name="Rectangle 8"/>
              <p:cNvGrpSpPr/>
              <p:nvPr/>
            </p:nvGrpSpPr>
            <p:grpSpPr>
              <a:xfrm>
                <a:off x="522733" y="1011039"/>
                <a:ext cx="522733" cy="506188"/>
                <a:chOff x="0" y="0"/>
                <a:chExt cx="522732" cy="506187"/>
              </a:xfrm>
            </p:grpSpPr>
            <p:sp>
              <p:nvSpPr>
                <p:cNvPr id="1005"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06"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10" name="Rectangle 9"/>
              <p:cNvGrpSpPr/>
              <p:nvPr/>
            </p:nvGrpSpPr>
            <p:grpSpPr>
              <a:xfrm>
                <a:off x="0" y="1011039"/>
                <a:ext cx="522733" cy="506188"/>
                <a:chOff x="0" y="0"/>
                <a:chExt cx="522732" cy="506187"/>
              </a:xfrm>
            </p:grpSpPr>
            <p:sp>
              <p:nvSpPr>
                <p:cNvPr id="1008"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09"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13" name="Rectangle 10"/>
              <p:cNvGrpSpPr/>
              <p:nvPr/>
            </p:nvGrpSpPr>
            <p:grpSpPr>
              <a:xfrm>
                <a:off x="1045466" y="506187"/>
                <a:ext cx="522733" cy="504851"/>
                <a:chOff x="0" y="0"/>
                <a:chExt cx="522732" cy="504850"/>
              </a:xfrm>
            </p:grpSpPr>
            <p:sp>
              <p:nvSpPr>
                <p:cNvPr id="1011"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12"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16" name="Rectangle 11"/>
              <p:cNvGrpSpPr/>
              <p:nvPr/>
            </p:nvGrpSpPr>
            <p:grpSpPr>
              <a:xfrm>
                <a:off x="522733" y="506187"/>
                <a:ext cx="522733" cy="504851"/>
                <a:chOff x="0" y="0"/>
                <a:chExt cx="522732" cy="504850"/>
              </a:xfrm>
            </p:grpSpPr>
            <p:sp>
              <p:nvSpPr>
                <p:cNvPr id="1014"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15"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19" name="Rectangle 12"/>
              <p:cNvGrpSpPr/>
              <p:nvPr/>
            </p:nvGrpSpPr>
            <p:grpSpPr>
              <a:xfrm>
                <a:off x="0" y="506187"/>
                <a:ext cx="522733" cy="504851"/>
                <a:chOff x="0" y="0"/>
                <a:chExt cx="522732" cy="504850"/>
              </a:xfrm>
            </p:grpSpPr>
            <p:sp>
              <p:nvSpPr>
                <p:cNvPr id="1017"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18"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22" name="Rectangle 13"/>
              <p:cNvGrpSpPr/>
              <p:nvPr/>
            </p:nvGrpSpPr>
            <p:grpSpPr>
              <a:xfrm>
                <a:off x="1045466" y="0"/>
                <a:ext cx="522733" cy="506188"/>
                <a:chOff x="0" y="0"/>
                <a:chExt cx="522732" cy="506187"/>
              </a:xfrm>
            </p:grpSpPr>
            <p:sp>
              <p:nvSpPr>
                <p:cNvPr id="1020"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21"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25" name="Rectangle 14"/>
              <p:cNvGrpSpPr/>
              <p:nvPr/>
            </p:nvGrpSpPr>
            <p:grpSpPr>
              <a:xfrm>
                <a:off x="522733" y="0"/>
                <a:ext cx="522733" cy="506188"/>
                <a:chOff x="0" y="0"/>
                <a:chExt cx="522732" cy="506187"/>
              </a:xfrm>
            </p:grpSpPr>
            <p:sp>
              <p:nvSpPr>
                <p:cNvPr id="1023"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24"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28" name="Rectangle 15"/>
              <p:cNvGrpSpPr/>
              <p:nvPr/>
            </p:nvGrpSpPr>
            <p:grpSpPr>
              <a:xfrm>
                <a:off x="0" y="0"/>
                <a:ext cx="522733" cy="506188"/>
                <a:chOff x="0" y="0"/>
                <a:chExt cx="522732" cy="506187"/>
              </a:xfrm>
            </p:grpSpPr>
            <p:sp>
              <p:nvSpPr>
                <p:cNvPr id="1026"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27"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sp>
            <p:nvSpPr>
              <p:cNvPr id="1029" name="Line 16"/>
              <p:cNvSpPr/>
              <p:nvPr/>
            </p:nvSpPr>
            <p:spPr>
              <a:xfrm>
                <a:off x="-1" y="0"/>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0" name="Line 17"/>
              <p:cNvSpPr/>
              <p:nvPr/>
            </p:nvSpPr>
            <p:spPr>
              <a:xfrm>
                <a:off x="-1" y="506187"/>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1" name="Line 18"/>
              <p:cNvSpPr/>
              <p:nvPr/>
            </p:nvSpPr>
            <p:spPr>
              <a:xfrm>
                <a:off x="-1" y="1011039"/>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2" name="Line 19"/>
              <p:cNvSpPr/>
              <p:nvPr/>
            </p:nvSpPr>
            <p:spPr>
              <a:xfrm>
                <a:off x="-1" y="1517226"/>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3" name="Line 20"/>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4" name="Line 21"/>
              <p:cNvSpPr/>
              <p:nvPr/>
            </p:nvSpPr>
            <p:spPr>
              <a:xfrm flipH="1">
                <a:off x="522733"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5" name="Line 22"/>
              <p:cNvSpPr/>
              <p:nvPr/>
            </p:nvSpPr>
            <p:spPr>
              <a:xfrm flipH="1">
                <a:off x="1045466"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36" name="Line 23"/>
              <p:cNvSpPr/>
              <p:nvPr/>
            </p:nvSpPr>
            <p:spPr>
              <a:xfrm flipH="1">
                <a:off x="1568199"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1038" name="Picture 24" descr="Picture 24"/>
            <p:cNvPicPr>
              <a:picLocks noChangeAspect="1"/>
            </p:cNvPicPr>
            <p:nvPr/>
          </p:nvPicPr>
          <p:blipFill>
            <a:blip r:embed="rId3">
              <a:extLst/>
            </a:blip>
            <a:stretch>
              <a:fillRect/>
            </a:stretch>
          </p:blipFill>
          <p:spPr>
            <a:xfrm>
              <a:off x="0" y="384649"/>
              <a:ext cx="261367" cy="769299"/>
            </a:xfrm>
            <a:prstGeom prst="rect">
              <a:avLst/>
            </a:prstGeom>
            <a:ln w="12700" cap="flat">
              <a:noFill/>
              <a:miter lim="400000"/>
            </a:ln>
            <a:effectLst/>
          </p:spPr>
        </p:pic>
      </p:grpSp>
      <p:grpSp>
        <p:nvGrpSpPr>
          <p:cNvPr id="1075" name="Group 25"/>
          <p:cNvGrpSpPr/>
          <p:nvPr/>
        </p:nvGrpSpPr>
        <p:grpSpPr>
          <a:xfrm>
            <a:off x="4226559" y="4118186"/>
            <a:ext cx="1634633" cy="1517228"/>
            <a:chOff x="0" y="0"/>
            <a:chExt cx="1634631" cy="1517226"/>
          </a:xfrm>
        </p:grpSpPr>
        <p:grpSp>
          <p:nvGrpSpPr>
            <p:cNvPr id="1042" name="Rectangle 26"/>
            <p:cNvGrpSpPr/>
            <p:nvPr/>
          </p:nvGrpSpPr>
          <p:grpSpPr>
            <a:xfrm>
              <a:off x="1089754" y="1011039"/>
              <a:ext cx="544877" cy="506188"/>
              <a:chOff x="0" y="0"/>
              <a:chExt cx="544876" cy="506187"/>
            </a:xfrm>
          </p:grpSpPr>
          <p:sp>
            <p:nvSpPr>
              <p:cNvPr id="1040"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41"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45" name="Rectangle 27"/>
            <p:cNvGrpSpPr/>
            <p:nvPr/>
          </p:nvGrpSpPr>
          <p:grpSpPr>
            <a:xfrm>
              <a:off x="544877" y="1011039"/>
              <a:ext cx="544877" cy="506188"/>
              <a:chOff x="0" y="0"/>
              <a:chExt cx="544876" cy="506187"/>
            </a:xfrm>
          </p:grpSpPr>
          <p:sp>
            <p:nvSpPr>
              <p:cNvPr id="1043"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44"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48" name="Rectangle 28"/>
            <p:cNvGrpSpPr/>
            <p:nvPr/>
          </p:nvGrpSpPr>
          <p:grpSpPr>
            <a:xfrm>
              <a:off x="0" y="1011039"/>
              <a:ext cx="544877" cy="506188"/>
              <a:chOff x="0" y="0"/>
              <a:chExt cx="544876" cy="506187"/>
            </a:xfrm>
          </p:grpSpPr>
          <p:sp>
            <p:nvSpPr>
              <p:cNvPr id="1046"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47"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51" name="Rectangle 29"/>
            <p:cNvGrpSpPr/>
            <p:nvPr/>
          </p:nvGrpSpPr>
          <p:grpSpPr>
            <a:xfrm>
              <a:off x="1089754" y="506187"/>
              <a:ext cx="544877" cy="504851"/>
              <a:chOff x="0" y="0"/>
              <a:chExt cx="544876" cy="504850"/>
            </a:xfrm>
          </p:grpSpPr>
          <p:sp>
            <p:nvSpPr>
              <p:cNvPr id="1049"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50" name="0"/>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54" name="Rectangle 30"/>
            <p:cNvGrpSpPr/>
            <p:nvPr/>
          </p:nvGrpSpPr>
          <p:grpSpPr>
            <a:xfrm>
              <a:off x="544877" y="506187"/>
              <a:ext cx="544877" cy="504851"/>
              <a:chOff x="0" y="0"/>
              <a:chExt cx="544876" cy="504850"/>
            </a:xfrm>
          </p:grpSpPr>
          <p:sp>
            <p:nvSpPr>
              <p:cNvPr id="1052"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53" name="2"/>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2</a:t>
                </a:r>
              </a:p>
            </p:txBody>
          </p:sp>
        </p:grpSp>
        <p:grpSp>
          <p:nvGrpSpPr>
            <p:cNvPr id="1057" name="Rectangle 31"/>
            <p:cNvGrpSpPr/>
            <p:nvPr/>
          </p:nvGrpSpPr>
          <p:grpSpPr>
            <a:xfrm>
              <a:off x="0" y="506187"/>
              <a:ext cx="544877" cy="504851"/>
              <a:chOff x="0" y="0"/>
              <a:chExt cx="544876" cy="504850"/>
            </a:xfrm>
          </p:grpSpPr>
          <p:sp>
            <p:nvSpPr>
              <p:cNvPr id="1055"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56" name="0"/>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60" name="Rectangle 32"/>
            <p:cNvGrpSpPr/>
            <p:nvPr/>
          </p:nvGrpSpPr>
          <p:grpSpPr>
            <a:xfrm>
              <a:off x="1089754" y="0"/>
              <a:ext cx="544877" cy="506188"/>
              <a:chOff x="0" y="0"/>
              <a:chExt cx="544876" cy="506187"/>
            </a:xfrm>
          </p:grpSpPr>
          <p:sp>
            <p:nvSpPr>
              <p:cNvPr id="1058"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59"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63" name="Rectangle 33"/>
            <p:cNvGrpSpPr/>
            <p:nvPr/>
          </p:nvGrpSpPr>
          <p:grpSpPr>
            <a:xfrm>
              <a:off x="544877" y="0"/>
              <a:ext cx="544877" cy="506188"/>
              <a:chOff x="0" y="0"/>
              <a:chExt cx="544876" cy="506187"/>
            </a:xfrm>
          </p:grpSpPr>
          <p:sp>
            <p:nvSpPr>
              <p:cNvPr id="1061"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62"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066" name="Rectangle 34"/>
            <p:cNvGrpSpPr/>
            <p:nvPr/>
          </p:nvGrpSpPr>
          <p:grpSpPr>
            <a:xfrm>
              <a:off x="0" y="0"/>
              <a:ext cx="544877" cy="506188"/>
              <a:chOff x="0" y="0"/>
              <a:chExt cx="544876" cy="506187"/>
            </a:xfrm>
          </p:grpSpPr>
          <p:sp>
            <p:nvSpPr>
              <p:cNvPr id="1064"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65"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1067" name="Line 35"/>
            <p:cNvSpPr/>
            <p:nvPr/>
          </p:nvSpPr>
          <p:spPr>
            <a:xfrm>
              <a:off x="0" y="0"/>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68" name="Line 36"/>
            <p:cNvSpPr/>
            <p:nvPr/>
          </p:nvSpPr>
          <p:spPr>
            <a:xfrm>
              <a:off x="0" y="506187"/>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69" name="Line 37"/>
            <p:cNvSpPr/>
            <p:nvPr/>
          </p:nvSpPr>
          <p:spPr>
            <a:xfrm>
              <a:off x="0" y="1011039"/>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70" name="Line 38"/>
            <p:cNvSpPr/>
            <p:nvPr/>
          </p:nvSpPr>
          <p:spPr>
            <a:xfrm>
              <a:off x="0" y="1517226"/>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71" name="Line 39"/>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72" name="Line 40"/>
            <p:cNvSpPr/>
            <p:nvPr/>
          </p:nvSpPr>
          <p:spPr>
            <a:xfrm flipH="1">
              <a:off x="544877"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73" name="Line 41"/>
            <p:cNvSpPr/>
            <p:nvPr/>
          </p:nvSpPr>
          <p:spPr>
            <a:xfrm flipH="1">
              <a:off x="1089754"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074" name="Line 42"/>
            <p:cNvSpPr/>
            <p:nvPr/>
          </p:nvSpPr>
          <p:spPr>
            <a:xfrm flipH="1">
              <a:off x="1634631"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sp>
        <p:nvSpPr>
          <p:cNvPr id="1076" name="Text Box 43"/>
          <p:cNvSpPr txBox="1"/>
          <p:nvPr/>
        </p:nvSpPr>
        <p:spPr>
          <a:xfrm>
            <a:off x="6177279" y="4009813"/>
            <a:ext cx="498002" cy="1412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r>
              <a:t>-</a:t>
            </a:r>
          </a:p>
        </p:txBody>
      </p:sp>
      <p:sp>
        <p:nvSpPr>
          <p:cNvPr id="1077" name="Text Box 44"/>
          <p:cNvSpPr txBox="1"/>
          <p:nvPr/>
        </p:nvSpPr>
        <p:spPr>
          <a:xfrm>
            <a:off x="10620586" y="4118186"/>
            <a:ext cx="676149" cy="1412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r>
              <a:t>?</a:t>
            </a:r>
          </a:p>
        </p:txBody>
      </p:sp>
      <p:sp>
        <p:nvSpPr>
          <p:cNvPr id="1078" name="Text Box 45"/>
          <p:cNvSpPr txBox="1"/>
          <p:nvPr/>
        </p:nvSpPr>
        <p:spPr>
          <a:xfrm>
            <a:off x="4118186" y="6177279"/>
            <a:ext cx="520192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Times"/>
                <a:ea typeface="Times"/>
                <a:cs typeface="Times"/>
                <a:sym typeface="Times"/>
              </a:defRPr>
            </a:lvl1pPr>
          </a:lstStyle>
          <a:p>
            <a:r>
              <a:t>(Note that filter sums to 1)</a:t>
            </a:r>
          </a:p>
        </p:txBody>
      </p:sp>
      <p:sp>
        <p:nvSpPr>
          <p:cNvPr id="1079" name="Text Box 46"/>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Rectangle 2"/>
          <p:cNvSpPr txBox="1">
            <a:spLocks noGrp="1"/>
          </p:cNvSpPr>
          <p:nvPr>
            <p:ph type="title"/>
          </p:nvPr>
        </p:nvSpPr>
        <p:spPr>
          <a:prstGeom prst="rect">
            <a:avLst/>
          </a:prstGeom>
        </p:spPr>
        <p:txBody>
          <a:bodyPr/>
          <a:lstStyle/>
          <a:p>
            <a:r>
              <a:t>4. Practice with linear filters</a:t>
            </a:r>
          </a:p>
        </p:txBody>
      </p:sp>
      <p:pic>
        <p:nvPicPr>
          <p:cNvPr id="1082" name="Picture 3" descr="Picture 3"/>
          <p:cNvPicPr>
            <a:picLocks noChangeAspect="1"/>
          </p:cNvPicPr>
          <p:nvPr/>
        </p:nvPicPr>
        <p:blipFill>
          <a:blip r:embed="rId2">
            <a:extLst/>
          </a:blip>
          <a:stretch>
            <a:fillRect/>
          </a:stretch>
        </p:blipFill>
        <p:spPr>
          <a:xfrm>
            <a:off x="650239" y="3684693"/>
            <a:ext cx="2668695" cy="2641601"/>
          </a:xfrm>
          <a:prstGeom prst="rect">
            <a:avLst/>
          </a:prstGeom>
          <a:ln w="50800">
            <a:solidFill>
              <a:srgbClr val="000000"/>
            </a:solidFill>
            <a:miter/>
          </a:ln>
        </p:spPr>
      </p:pic>
      <p:sp>
        <p:nvSpPr>
          <p:cNvPr id="1083" name="Text Box 4"/>
          <p:cNvSpPr txBox="1"/>
          <p:nvPr/>
        </p:nvSpPr>
        <p:spPr>
          <a:xfrm>
            <a:off x="952782" y="6561102"/>
            <a:ext cx="115850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r>
              <a:t>Original</a:t>
            </a:r>
          </a:p>
        </p:txBody>
      </p:sp>
      <p:grpSp>
        <p:nvGrpSpPr>
          <p:cNvPr id="1121" name="Group 5"/>
          <p:cNvGrpSpPr/>
          <p:nvPr/>
        </p:nvGrpSpPr>
        <p:grpSpPr>
          <a:xfrm>
            <a:off x="7044266" y="4118186"/>
            <a:ext cx="1950721" cy="1517228"/>
            <a:chOff x="0" y="0"/>
            <a:chExt cx="1950720" cy="1517226"/>
          </a:xfrm>
        </p:grpSpPr>
        <p:grpSp>
          <p:nvGrpSpPr>
            <p:cNvPr id="1119" name="Group 6"/>
            <p:cNvGrpSpPr/>
            <p:nvPr/>
          </p:nvGrpSpPr>
          <p:grpSpPr>
            <a:xfrm>
              <a:off x="382520" y="0"/>
              <a:ext cx="1568201" cy="1517227"/>
              <a:chOff x="0" y="0"/>
              <a:chExt cx="1568199" cy="1517226"/>
            </a:xfrm>
          </p:grpSpPr>
          <p:grpSp>
            <p:nvGrpSpPr>
              <p:cNvPr id="1086" name="Rectangle 7"/>
              <p:cNvGrpSpPr/>
              <p:nvPr/>
            </p:nvGrpSpPr>
            <p:grpSpPr>
              <a:xfrm>
                <a:off x="1045466" y="1011039"/>
                <a:ext cx="522733" cy="506188"/>
                <a:chOff x="0" y="0"/>
                <a:chExt cx="522732" cy="506187"/>
              </a:xfrm>
            </p:grpSpPr>
            <p:sp>
              <p:nvSpPr>
                <p:cNvPr id="1084"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85"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89" name="Rectangle 8"/>
              <p:cNvGrpSpPr/>
              <p:nvPr/>
            </p:nvGrpSpPr>
            <p:grpSpPr>
              <a:xfrm>
                <a:off x="522733" y="1011039"/>
                <a:ext cx="522733" cy="506188"/>
                <a:chOff x="0" y="0"/>
                <a:chExt cx="522732" cy="506187"/>
              </a:xfrm>
            </p:grpSpPr>
            <p:sp>
              <p:nvSpPr>
                <p:cNvPr id="1087"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88"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92" name="Rectangle 9"/>
              <p:cNvGrpSpPr/>
              <p:nvPr/>
            </p:nvGrpSpPr>
            <p:grpSpPr>
              <a:xfrm>
                <a:off x="0" y="1011039"/>
                <a:ext cx="522733" cy="506188"/>
                <a:chOff x="0" y="0"/>
                <a:chExt cx="522732" cy="506187"/>
              </a:xfrm>
            </p:grpSpPr>
            <p:sp>
              <p:nvSpPr>
                <p:cNvPr id="1090"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91"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95" name="Rectangle 10"/>
              <p:cNvGrpSpPr/>
              <p:nvPr/>
            </p:nvGrpSpPr>
            <p:grpSpPr>
              <a:xfrm>
                <a:off x="1045466" y="506187"/>
                <a:ext cx="522733" cy="504851"/>
                <a:chOff x="0" y="0"/>
                <a:chExt cx="522732" cy="504850"/>
              </a:xfrm>
            </p:grpSpPr>
            <p:sp>
              <p:nvSpPr>
                <p:cNvPr id="1093"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94"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098" name="Rectangle 11"/>
              <p:cNvGrpSpPr/>
              <p:nvPr/>
            </p:nvGrpSpPr>
            <p:grpSpPr>
              <a:xfrm>
                <a:off x="522733" y="506187"/>
                <a:ext cx="522733" cy="504851"/>
                <a:chOff x="0" y="0"/>
                <a:chExt cx="522732" cy="504850"/>
              </a:xfrm>
            </p:grpSpPr>
            <p:sp>
              <p:nvSpPr>
                <p:cNvPr id="1096"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097"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101" name="Rectangle 12"/>
              <p:cNvGrpSpPr/>
              <p:nvPr/>
            </p:nvGrpSpPr>
            <p:grpSpPr>
              <a:xfrm>
                <a:off x="0" y="506187"/>
                <a:ext cx="522733" cy="504851"/>
                <a:chOff x="0" y="0"/>
                <a:chExt cx="522732" cy="504850"/>
              </a:xfrm>
            </p:grpSpPr>
            <p:sp>
              <p:nvSpPr>
                <p:cNvPr id="1099"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00" name="1"/>
                <p:cNvSpPr txBox="1"/>
                <p:nvPr/>
              </p:nvSpPr>
              <p:spPr>
                <a:xfrm>
                  <a:off x="-1" y="79610"/>
                  <a:ext cx="522734"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104" name="Rectangle 13"/>
              <p:cNvGrpSpPr/>
              <p:nvPr/>
            </p:nvGrpSpPr>
            <p:grpSpPr>
              <a:xfrm>
                <a:off x="1045466" y="0"/>
                <a:ext cx="522733" cy="506188"/>
                <a:chOff x="0" y="0"/>
                <a:chExt cx="522732" cy="506187"/>
              </a:xfrm>
            </p:grpSpPr>
            <p:sp>
              <p:nvSpPr>
                <p:cNvPr id="1102"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03"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107" name="Rectangle 14"/>
              <p:cNvGrpSpPr/>
              <p:nvPr/>
            </p:nvGrpSpPr>
            <p:grpSpPr>
              <a:xfrm>
                <a:off x="522733" y="0"/>
                <a:ext cx="522733" cy="506188"/>
                <a:chOff x="0" y="0"/>
                <a:chExt cx="522732" cy="506187"/>
              </a:xfrm>
            </p:grpSpPr>
            <p:sp>
              <p:nvSpPr>
                <p:cNvPr id="1105"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06"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grpSp>
            <p:nvGrpSpPr>
              <p:cNvPr id="1110" name="Rectangle 15"/>
              <p:cNvGrpSpPr/>
              <p:nvPr/>
            </p:nvGrpSpPr>
            <p:grpSpPr>
              <a:xfrm>
                <a:off x="0" y="0"/>
                <a:ext cx="522733" cy="506188"/>
                <a:chOff x="0" y="0"/>
                <a:chExt cx="522732" cy="506187"/>
              </a:xfrm>
            </p:grpSpPr>
            <p:sp>
              <p:nvSpPr>
                <p:cNvPr id="1108"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09" name="1"/>
                <p:cNvSpPr txBox="1"/>
                <p:nvPr/>
              </p:nvSpPr>
              <p:spPr>
                <a:xfrm>
                  <a:off x="-1" y="80279"/>
                  <a:ext cx="522734"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1</a:t>
                  </a:r>
                </a:p>
              </p:txBody>
            </p:sp>
          </p:grpSp>
          <p:sp>
            <p:nvSpPr>
              <p:cNvPr id="1111" name="Line 16"/>
              <p:cNvSpPr/>
              <p:nvPr/>
            </p:nvSpPr>
            <p:spPr>
              <a:xfrm>
                <a:off x="-1" y="0"/>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2" name="Line 17"/>
              <p:cNvSpPr/>
              <p:nvPr/>
            </p:nvSpPr>
            <p:spPr>
              <a:xfrm>
                <a:off x="-1" y="506187"/>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3" name="Line 18"/>
              <p:cNvSpPr/>
              <p:nvPr/>
            </p:nvSpPr>
            <p:spPr>
              <a:xfrm>
                <a:off x="-1" y="1011039"/>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4" name="Line 19"/>
              <p:cNvSpPr/>
              <p:nvPr/>
            </p:nvSpPr>
            <p:spPr>
              <a:xfrm>
                <a:off x="-1" y="1517226"/>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5" name="Line 20"/>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6" name="Line 21"/>
              <p:cNvSpPr/>
              <p:nvPr/>
            </p:nvSpPr>
            <p:spPr>
              <a:xfrm flipH="1">
                <a:off x="522733"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7" name="Line 22"/>
              <p:cNvSpPr/>
              <p:nvPr/>
            </p:nvSpPr>
            <p:spPr>
              <a:xfrm flipH="1">
                <a:off x="1045466"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18" name="Line 23"/>
              <p:cNvSpPr/>
              <p:nvPr/>
            </p:nvSpPr>
            <p:spPr>
              <a:xfrm flipH="1">
                <a:off x="1568199"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1120" name="Picture 24" descr="Picture 24"/>
            <p:cNvPicPr>
              <a:picLocks noChangeAspect="1"/>
            </p:cNvPicPr>
            <p:nvPr/>
          </p:nvPicPr>
          <p:blipFill>
            <a:blip r:embed="rId3">
              <a:extLst/>
            </a:blip>
            <a:stretch>
              <a:fillRect/>
            </a:stretch>
          </p:blipFill>
          <p:spPr>
            <a:xfrm>
              <a:off x="0" y="384649"/>
              <a:ext cx="261367" cy="769299"/>
            </a:xfrm>
            <a:prstGeom prst="rect">
              <a:avLst/>
            </a:prstGeom>
            <a:ln w="12700" cap="flat">
              <a:noFill/>
              <a:miter lim="400000"/>
            </a:ln>
            <a:effectLst/>
          </p:spPr>
        </p:pic>
      </p:grpSp>
      <p:grpSp>
        <p:nvGrpSpPr>
          <p:cNvPr id="1157" name="Group 25"/>
          <p:cNvGrpSpPr/>
          <p:nvPr/>
        </p:nvGrpSpPr>
        <p:grpSpPr>
          <a:xfrm>
            <a:off x="4226559" y="4118186"/>
            <a:ext cx="1634633" cy="1517228"/>
            <a:chOff x="0" y="0"/>
            <a:chExt cx="1634631" cy="1517226"/>
          </a:xfrm>
        </p:grpSpPr>
        <p:grpSp>
          <p:nvGrpSpPr>
            <p:cNvPr id="1124" name="Rectangle 26"/>
            <p:cNvGrpSpPr/>
            <p:nvPr/>
          </p:nvGrpSpPr>
          <p:grpSpPr>
            <a:xfrm>
              <a:off x="1089754" y="1011039"/>
              <a:ext cx="544877" cy="506188"/>
              <a:chOff x="0" y="0"/>
              <a:chExt cx="544876" cy="506187"/>
            </a:xfrm>
          </p:grpSpPr>
          <p:sp>
            <p:nvSpPr>
              <p:cNvPr id="1122"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23"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27" name="Rectangle 27"/>
            <p:cNvGrpSpPr/>
            <p:nvPr/>
          </p:nvGrpSpPr>
          <p:grpSpPr>
            <a:xfrm>
              <a:off x="544877" y="1011039"/>
              <a:ext cx="544877" cy="506188"/>
              <a:chOff x="0" y="0"/>
              <a:chExt cx="544876" cy="506187"/>
            </a:xfrm>
          </p:grpSpPr>
          <p:sp>
            <p:nvSpPr>
              <p:cNvPr id="1125"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26"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30" name="Rectangle 28"/>
            <p:cNvGrpSpPr/>
            <p:nvPr/>
          </p:nvGrpSpPr>
          <p:grpSpPr>
            <a:xfrm>
              <a:off x="0" y="1011039"/>
              <a:ext cx="544877" cy="506188"/>
              <a:chOff x="0" y="0"/>
              <a:chExt cx="544876" cy="506187"/>
            </a:xfrm>
          </p:grpSpPr>
          <p:sp>
            <p:nvSpPr>
              <p:cNvPr id="1128"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29"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33" name="Rectangle 29"/>
            <p:cNvGrpSpPr/>
            <p:nvPr/>
          </p:nvGrpSpPr>
          <p:grpSpPr>
            <a:xfrm>
              <a:off x="1089754" y="506187"/>
              <a:ext cx="544877" cy="504851"/>
              <a:chOff x="0" y="0"/>
              <a:chExt cx="544876" cy="504850"/>
            </a:xfrm>
          </p:grpSpPr>
          <p:sp>
            <p:nvSpPr>
              <p:cNvPr id="1131"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32" name="0"/>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36" name="Rectangle 30"/>
            <p:cNvGrpSpPr/>
            <p:nvPr/>
          </p:nvGrpSpPr>
          <p:grpSpPr>
            <a:xfrm>
              <a:off x="544877" y="506187"/>
              <a:ext cx="544877" cy="504851"/>
              <a:chOff x="0" y="0"/>
              <a:chExt cx="544876" cy="504850"/>
            </a:xfrm>
          </p:grpSpPr>
          <p:sp>
            <p:nvSpPr>
              <p:cNvPr id="1134"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35" name="2"/>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2</a:t>
                </a:r>
              </a:p>
            </p:txBody>
          </p:sp>
        </p:grpSp>
        <p:grpSp>
          <p:nvGrpSpPr>
            <p:cNvPr id="1139" name="Rectangle 31"/>
            <p:cNvGrpSpPr/>
            <p:nvPr/>
          </p:nvGrpSpPr>
          <p:grpSpPr>
            <a:xfrm>
              <a:off x="0" y="506187"/>
              <a:ext cx="544877" cy="504851"/>
              <a:chOff x="0" y="0"/>
              <a:chExt cx="544876" cy="504850"/>
            </a:xfrm>
          </p:grpSpPr>
          <p:sp>
            <p:nvSpPr>
              <p:cNvPr id="1137"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38" name="0"/>
              <p:cNvSpPr txBox="1"/>
              <p:nvPr/>
            </p:nvSpPr>
            <p:spPr>
              <a:xfrm>
                <a:off x="-1" y="79610"/>
                <a:ext cx="544878" cy="345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42" name="Rectangle 32"/>
            <p:cNvGrpSpPr/>
            <p:nvPr/>
          </p:nvGrpSpPr>
          <p:grpSpPr>
            <a:xfrm>
              <a:off x="1089754" y="0"/>
              <a:ext cx="544877" cy="506188"/>
              <a:chOff x="0" y="0"/>
              <a:chExt cx="544876" cy="506187"/>
            </a:xfrm>
          </p:grpSpPr>
          <p:sp>
            <p:nvSpPr>
              <p:cNvPr id="1140"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41"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45" name="Rectangle 33"/>
            <p:cNvGrpSpPr/>
            <p:nvPr/>
          </p:nvGrpSpPr>
          <p:grpSpPr>
            <a:xfrm>
              <a:off x="544877" y="0"/>
              <a:ext cx="544877" cy="506188"/>
              <a:chOff x="0" y="0"/>
              <a:chExt cx="544876" cy="506187"/>
            </a:xfrm>
          </p:grpSpPr>
          <p:sp>
            <p:nvSpPr>
              <p:cNvPr id="1143"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44"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grpSp>
          <p:nvGrpSpPr>
            <p:cNvPr id="1148" name="Rectangle 34"/>
            <p:cNvGrpSpPr/>
            <p:nvPr/>
          </p:nvGrpSpPr>
          <p:grpSpPr>
            <a:xfrm>
              <a:off x="0" y="0"/>
              <a:ext cx="544877" cy="506188"/>
              <a:chOff x="0" y="0"/>
              <a:chExt cx="544876" cy="506187"/>
            </a:xfrm>
          </p:grpSpPr>
          <p:sp>
            <p:nvSpPr>
              <p:cNvPr id="1146"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147" name="0"/>
              <p:cNvSpPr txBox="1"/>
              <p:nvPr/>
            </p:nvSpPr>
            <p:spPr>
              <a:xfrm>
                <a:off x="-1" y="80279"/>
                <a:ext cx="544878" cy="3456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r>
                  <a:t>0</a:t>
                </a:r>
              </a:p>
            </p:txBody>
          </p:sp>
        </p:grpSp>
        <p:sp>
          <p:nvSpPr>
            <p:cNvPr id="1149" name="Line 35"/>
            <p:cNvSpPr/>
            <p:nvPr/>
          </p:nvSpPr>
          <p:spPr>
            <a:xfrm>
              <a:off x="0" y="0"/>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0" name="Line 36"/>
            <p:cNvSpPr/>
            <p:nvPr/>
          </p:nvSpPr>
          <p:spPr>
            <a:xfrm>
              <a:off x="0" y="506187"/>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1" name="Line 37"/>
            <p:cNvSpPr/>
            <p:nvPr/>
          </p:nvSpPr>
          <p:spPr>
            <a:xfrm>
              <a:off x="0" y="1011039"/>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2" name="Line 38"/>
            <p:cNvSpPr/>
            <p:nvPr/>
          </p:nvSpPr>
          <p:spPr>
            <a:xfrm>
              <a:off x="0" y="1517226"/>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3" name="Line 39"/>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4" name="Line 40"/>
            <p:cNvSpPr/>
            <p:nvPr/>
          </p:nvSpPr>
          <p:spPr>
            <a:xfrm flipH="1">
              <a:off x="544877"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5" name="Line 41"/>
            <p:cNvSpPr/>
            <p:nvPr/>
          </p:nvSpPr>
          <p:spPr>
            <a:xfrm flipH="1">
              <a:off x="1089754"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156" name="Line 42"/>
            <p:cNvSpPr/>
            <p:nvPr/>
          </p:nvSpPr>
          <p:spPr>
            <a:xfrm flipH="1">
              <a:off x="1634631"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sp>
        <p:nvSpPr>
          <p:cNvPr id="1158" name="Text Box 43"/>
          <p:cNvSpPr txBox="1"/>
          <p:nvPr/>
        </p:nvSpPr>
        <p:spPr>
          <a:xfrm>
            <a:off x="6177279" y="4009813"/>
            <a:ext cx="498002" cy="1412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r>
              <a:t>-</a:t>
            </a:r>
          </a:p>
        </p:txBody>
      </p:sp>
      <p:sp>
        <p:nvSpPr>
          <p:cNvPr id="1159" name="Text Box 44"/>
          <p:cNvSpPr txBox="1"/>
          <p:nvPr/>
        </p:nvSpPr>
        <p:spPr>
          <a:xfrm>
            <a:off x="6285653" y="6719146"/>
            <a:ext cx="6285654" cy="1186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a:latin typeface="Arial"/>
                <a:ea typeface="Arial"/>
                <a:cs typeface="Arial"/>
                <a:sym typeface="Arial"/>
              </a:defRPr>
            </a:lvl1pPr>
            <a:lvl2pPr marL="457200" indent="0" algn="l" defTabSz="1300480">
              <a:buSzPct val="100000"/>
              <a:buChar char="-"/>
              <a:defRPr b="0">
                <a:latin typeface="Arial"/>
                <a:ea typeface="Arial"/>
                <a:cs typeface="Arial"/>
                <a:sym typeface="Arial"/>
              </a:defRPr>
            </a:lvl2pPr>
          </a:lstStyle>
          <a:p>
            <a:r>
              <a:t>Sharpening filter</a:t>
            </a:r>
          </a:p>
          <a:p>
            <a:pPr lvl="1"/>
            <a:r>
              <a:t> Accentuates differences with local average</a:t>
            </a:r>
          </a:p>
        </p:txBody>
      </p:sp>
      <p:pic>
        <p:nvPicPr>
          <p:cNvPr id="1160" name="Picture 45" descr="Picture 45"/>
          <p:cNvPicPr>
            <a:picLocks noChangeAspect="1"/>
          </p:cNvPicPr>
          <p:nvPr/>
        </p:nvPicPr>
        <p:blipFill>
          <a:blip r:embed="rId4">
            <a:extLst/>
          </a:blip>
          <a:stretch>
            <a:fillRect/>
          </a:stretch>
        </p:blipFill>
        <p:spPr>
          <a:xfrm>
            <a:off x="9645226" y="3576320"/>
            <a:ext cx="2668695" cy="2668694"/>
          </a:xfrm>
          <a:prstGeom prst="rect">
            <a:avLst/>
          </a:prstGeom>
          <a:ln w="12700">
            <a:miter lim="400000"/>
          </a:ln>
        </p:spPr>
      </p:pic>
      <p:sp>
        <p:nvSpPr>
          <p:cNvPr id="1161" name="Text Box 46"/>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3" name="Picture 2" descr="Picture 2"/>
          <p:cNvPicPr>
            <a:picLocks noChangeAspect="1"/>
          </p:cNvPicPr>
          <p:nvPr/>
        </p:nvPicPr>
        <p:blipFill>
          <a:blip r:embed="rId2">
            <a:extLst/>
          </a:blip>
          <a:srcRect t="18013"/>
          <a:stretch>
            <a:fillRect/>
          </a:stretch>
        </p:blipFill>
        <p:spPr>
          <a:xfrm>
            <a:off x="1083733" y="2384213"/>
            <a:ext cx="10789922" cy="6195343"/>
          </a:xfrm>
          <a:prstGeom prst="rect">
            <a:avLst/>
          </a:prstGeom>
          <a:ln w="12700">
            <a:miter lim="400000"/>
          </a:ln>
        </p:spPr>
      </p:pic>
      <p:sp>
        <p:nvSpPr>
          <p:cNvPr id="1164" name="Rectangle 3"/>
          <p:cNvSpPr txBox="1">
            <a:spLocks noGrp="1"/>
          </p:cNvSpPr>
          <p:nvPr>
            <p:ph type="title"/>
          </p:nvPr>
        </p:nvSpPr>
        <p:spPr>
          <a:prstGeom prst="rect">
            <a:avLst/>
          </a:prstGeom>
        </p:spPr>
        <p:txBody>
          <a:bodyPr/>
          <a:lstStyle/>
          <a:p>
            <a:r>
              <a:t>4. Practice with linear filters</a:t>
            </a:r>
          </a:p>
        </p:txBody>
      </p:sp>
      <p:sp>
        <p:nvSpPr>
          <p:cNvPr id="1165" name="Text Box 5"/>
          <p:cNvSpPr txBox="1"/>
          <p:nvPr/>
        </p:nvSpPr>
        <p:spPr>
          <a:xfrm>
            <a:off x="10620586" y="9320107"/>
            <a:ext cx="183269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D. Lowe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Rectangle 2"/>
          <p:cNvSpPr txBox="1">
            <a:spLocks noGrp="1"/>
          </p:cNvSpPr>
          <p:nvPr>
            <p:ph type="title"/>
          </p:nvPr>
        </p:nvSpPr>
        <p:spPr>
          <a:prstGeom prst="rect">
            <a:avLst/>
          </a:prstGeom>
        </p:spPr>
        <p:txBody>
          <a:bodyPr/>
          <a:lstStyle/>
          <a:p>
            <a:r>
              <a:t>Correlation and Convolution</a:t>
            </a:r>
          </a:p>
        </p:txBody>
      </p:sp>
      <p:sp>
        <p:nvSpPr>
          <p:cNvPr id="1168" name="Content Placeholder 2"/>
          <p:cNvSpPr txBox="1">
            <a:spLocks noGrp="1"/>
          </p:cNvSpPr>
          <p:nvPr>
            <p:ph type="body" idx="1"/>
          </p:nvPr>
        </p:nvSpPr>
        <p:spPr>
          <a:xfrm>
            <a:off x="650239" y="1408853"/>
            <a:ext cx="11704322" cy="8128001"/>
          </a:xfrm>
          <a:prstGeom prst="rect">
            <a:avLst/>
          </a:prstGeom>
        </p:spPr>
        <p:txBody>
          <a:bodyPr/>
          <a:lstStyle/>
          <a:p>
            <a:r>
              <a:t>2d correlation</a:t>
            </a:r>
          </a:p>
        </p:txBody>
      </p:sp>
      <p:pic>
        <p:nvPicPr>
          <p:cNvPr id="1169" name="Object 3" descr="Object 3"/>
          <p:cNvPicPr>
            <a:picLocks noChangeAspect="1"/>
          </p:cNvPicPr>
          <p:nvPr/>
        </p:nvPicPr>
        <p:blipFill>
          <a:blip r:embed="rId2">
            <a:extLst/>
          </a:blip>
          <a:stretch>
            <a:fillRect/>
          </a:stretch>
        </p:blipFill>
        <p:spPr>
          <a:xfrm>
            <a:off x="3111217" y="2173030"/>
            <a:ext cx="7107486" cy="1244037"/>
          </a:xfrm>
          <a:prstGeom prst="rect">
            <a:avLst/>
          </a:prstGeom>
          <a:ln w="12700">
            <a:miter lim="400000"/>
          </a:ln>
        </p:spPr>
      </p:pic>
      <p:sp>
        <p:nvSpPr>
          <p:cNvPr id="1170" name="Rectangle 11"/>
          <p:cNvSpPr txBox="1"/>
          <p:nvPr/>
        </p:nvSpPr>
        <p:spPr>
          <a:xfrm>
            <a:off x="11771528" y="9349564"/>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James Hays</a:t>
            </a:r>
          </a:p>
        </p:txBody>
      </p:sp>
      <p:sp>
        <p:nvSpPr>
          <p:cNvPr id="1171" name="Rectangle 1"/>
          <p:cNvSpPr txBox="1"/>
          <p:nvPr/>
        </p:nvSpPr>
        <p:spPr>
          <a:xfrm>
            <a:off x="2275839" y="3457032"/>
            <a:ext cx="10295468"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h=filter2(f,I); </a:t>
            </a:r>
            <a:r>
              <a:rPr sz="1800">
                <a:latin typeface="Arial"/>
                <a:ea typeface="Arial"/>
                <a:cs typeface="Arial"/>
                <a:sym typeface="Arial"/>
              </a:rPr>
              <a:t>or</a:t>
            </a:r>
            <a:r>
              <a:t> h=imfilter(I,f);</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Rectangle 2"/>
          <p:cNvSpPr txBox="1">
            <a:spLocks noGrp="1"/>
          </p:cNvSpPr>
          <p:nvPr>
            <p:ph type="title"/>
          </p:nvPr>
        </p:nvSpPr>
        <p:spPr>
          <a:prstGeom prst="rect">
            <a:avLst/>
          </a:prstGeom>
        </p:spPr>
        <p:txBody>
          <a:bodyPr/>
          <a:lstStyle/>
          <a:p>
            <a:r>
              <a:t>Correlation and Convolution</a:t>
            </a:r>
          </a:p>
        </p:txBody>
      </p:sp>
      <p:sp>
        <p:nvSpPr>
          <p:cNvPr id="1174" name="Content Placeholder 2"/>
          <p:cNvSpPr txBox="1">
            <a:spLocks noGrp="1"/>
          </p:cNvSpPr>
          <p:nvPr>
            <p:ph type="body" idx="1"/>
          </p:nvPr>
        </p:nvSpPr>
        <p:spPr>
          <a:xfrm>
            <a:off x="650239" y="1408853"/>
            <a:ext cx="11704322" cy="8128001"/>
          </a:xfrm>
          <a:prstGeom prst="rect">
            <a:avLst/>
          </a:prstGeom>
        </p:spPr>
        <p:txBody>
          <a:bodyPr/>
          <a:lstStyle/>
          <a:p>
            <a:r>
              <a:t>2d correlation</a:t>
            </a:r>
          </a:p>
          <a:p>
            <a:pPr marL="845003" lvl="1" indent="-387803">
              <a:spcBef>
                <a:spcPts val="900"/>
              </a:spcBef>
              <a:defRPr sz="3800"/>
            </a:pPr>
            <a:endParaRPr/>
          </a:p>
          <a:p>
            <a:pPr marL="487680" indent="-487680">
              <a:buSzTx/>
              <a:buNone/>
            </a:pPr>
            <a:endParaRPr sz="3800"/>
          </a:p>
          <a:p>
            <a:endParaRPr sz="3800"/>
          </a:p>
          <a:p>
            <a:r>
              <a:t>2d convolution</a:t>
            </a:r>
          </a:p>
        </p:txBody>
      </p:sp>
      <p:pic>
        <p:nvPicPr>
          <p:cNvPr id="1175" name="Object 381" descr="Object 381"/>
          <p:cNvPicPr>
            <a:picLocks noChangeAspect="1"/>
          </p:cNvPicPr>
          <p:nvPr/>
        </p:nvPicPr>
        <p:blipFill>
          <a:blip r:embed="rId2">
            <a:extLst/>
          </a:blip>
          <a:stretch>
            <a:fillRect/>
          </a:stretch>
        </p:blipFill>
        <p:spPr>
          <a:xfrm>
            <a:off x="2948657" y="5472853"/>
            <a:ext cx="7107486" cy="1244036"/>
          </a:xfrm>
          <a:prstGeom prst="rect">
            <a:avLst/>
          </a:prstGeom>
          <a:ln w="12700">
            <a:miter lim="400000"/>
          </a:ln>
        </p:spPr>
      </p:pic>
      <p:pic>
        <p:nvPicPr>
          <p:cNvPr id="1176" name="Object 3" descr="Object 3"/>
          <p:cNvPicPr>
            <a:picLocks noChangeAspect="1"/>
          </p:cNvPicPr>
          <p:nvPr/>
        </p:nvPicPr>
        <p:blipFill>
          <a:blip r:embed="rId3">
            <a:extLst/>
          </a:blip>
          <a:stretch>
            <a:fillRect/>
          </a:stretch>
        </p:blipFill>
        <p:spPr>
          <a:xfrm>
            <a:off x="3111217" y="2173030"/>
            <a:ext cx="7107486" cy="1244037"/>
          </a:xfrm>
          <a:prstGeom prst="rect">
            <a:avLst/>
          </a:prstGeom>
          <a:ln w="12700">
            <a:miter lim="400000"/>
          </a:ln>
        </p:spPr>
      </p:pic>
      <p:sp>
        <p:nvSpPr>
          <p:cNvPr id="1177" name="Rectangle 2"/>
          <p:cNvSpPr txBox="1"/>
          <p:nvPr/>
        </p:nvSpPr>
        <p:spPr>
          <a:xfrm>
            <a:off x="975359" y="8129971"/>
            <a:ext cx="11379201" cy="101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defTabSz="1300480">
              <a:defRPr sz="2800" b="0">
                <a:latin typeface="Courier"/>
                <a:ea typeface="Courier"/>
                <a:cs typeface="Courier"/>
                <a:sym typeface="Courier"/>
              </a:defRPr>
            </a:pPr>
            <a:r>
              <a:t>conv2(I,f)</a:t>
            </a:r>
            <a:r>
              <a:rPr>
                <a:latin typeface="Arial"/>
                <a:ea typeface="Arial"/>
                <a:cs typeface="Arial"/>
                <a:sym typeface="Arial"/>
              </a:rPr>
              <a:t>is the same as </a:t>
            </a:r>
            <a:r>
              <a:t>filter2(rot90(f,2),I)</a:t>
            </a:r>
            <a:endParaRPr>
              <a:latin typeface="Arial"/>
              <a:ea typeface="Arial"/>
              <a:cs typeface="Arial"/>
              <a:sym typeface="Arial"/>
            </a:endParaRPr>
          </a:p>
          <a:p>
            <a:pPr defTabSz="1300480">
              <a:defRPr sz="2800" b="0">
                <a:latin typeface="Calibri"/>
                <a:ea typeface="Calibri"/>
                <a:cs typeface="Calibri"/>
                <a:sym typeface="Calibri"/>
              </a:defRPr>
            </a:pPr>
            <a:r>
              <a:t>Correlation and convolution are identical when the filter is symmetric.</a:t>
            </a:r>
          </a:p>
        </p:txBody>
      </p:sp>
      <p:sp>
        <p:nvSpPr>
          <p:cNvPr id="1178" name="Rectangle 11"/>
          <p:cNvSpPr txBox="1"/>
          <p:nvPr/>
        </p:nvSpPr>
        <p:spPr>
          <a:xfrm>
            <a:off x="11771528" y="9349564"/>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latin typeface="Calibri"/>
                <a:ea typeface="Calibri"/>
                <a:cs typeface="Calibri"/>
                <a:sym typeface="Calibri"/>
              </a:defRPr>
            </a:lvl1pPr>
          </a:lstStyle>
          <a:p>
            <a:r>
              <a:t>James Hays</a:t>
            </a:r>
          </a:p>
        </p:txBody>
      </p:sp>
      <p:sp>
        <p:nvSpPr>
          <p:cNvPr id="1179" name="Rectangle 1"/>
          <p:cNvSpPr txBox="1"/>
          <p:nvPr/>
        </p:nvSpPr>
        <p:spPr>
          <a:xfrm>
            <a:off x="2275839" y="3457032"/>
            <a:ext cx="10295468"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h=filter2(f,I); </a:t>
            </a:r>
            <a:r>
              <a:rPr sz="1800">
                <a:latin typeface="Arial"/>
                <a:ea typeface="Arial"/>
                <a:cs typeface="Arial"/>
                <a:sym typeface="Arial"/>
              </a:rPr>
              <a:t>or</a:t>
            </a:r>
            <a:r>
              <a:t> h=imfilter(I,f);</a:t>
            </a:r>
          </a:p>
        </p:txBody>
      </p:sp>
      <p:sp>
        <p:nvSpPr>
          <p:cNvPr id="1180" name="Rectangle 3"/>
          <p:cNvSpPr txBox="1"/>
          <p:nvPr/>
        </p:nvSpPr>
        <p:spPr>
          <a:xfrm>
            <a:off x="1978768" y="6923435"/>
            <a:ext cx="10471050"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h=conv2(f,I); or h=imfilter(I,f,’conv’);</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Rectangle 2"/>
          <p:cNvSpPr txBox="1">
            <a:spLocks noGrp="1"/>
          </p:cNvSpPr>
          <p:nvPr>
            <p:ph type="title"/>
          </p:nvPr>
        </p:nvSpPr>
        <p:spPr>
          <a:prstGeom prst="rect">
            <a:avLst/>
          </a:prstGeom>
        </p:spPr>
        <p:txBody>
          <a:bodyPr/>
          <a:lstStyle/>
          <a:p>
            <a:r>
              <a:t>Key properties of linear filters</a:t>
            </a:r>
          </a:p>
        </p:txBody>
      </p:sp>
      <p:sp>
        <p:nvSpPr>
          <p:cNvPr id="1183" name="Rectangle 3"/>
          <p:cNvSpPr txBox="1">
            <a:spLocks noGrp="1"/>
          </p:cNvSpPr>
          <p:nvPr>
            <p:ph type="body" idx="1"/>
          </p:nvPr>
        </p:nvSpPr>
        <p:spPr>
          <a:xfrm>
            <a:off x="1083733" y="1300479"/>
            <a:ext cx="11595948" cy="8236375"/>
          </a:xfrm>
          <a:prstGeom prst="rect">
            <a:avLst/>
          </a:prstGeom>
        </p:spPr>
        <p:txBody>
          <a:bodyPr/>
          <a:lstStyle/>
          <a:p>
            <a:pPr marL="487680" indent="-830580">
              <a:lnSpc>
                <a:spcPct val="90000"/>
              </a:lnSpc>
              <a:buSzTx/>
              <a:buNone/>
            </a:pPr>
            <a:endParaRPr/>
          </a:p>
          <a:p>
            <a:pPr marL="487680" indent="-830580">
              <a:lnSpc>
                <a:spcPct val="90000"/>
              </a:lnSpc>
              <a:buSzTx/>
              <a:buNone/>
            </a:pPr>
            <a:r>
              <a:t>Linearity: </a:t>
            </a:r>
          </a:p>
          <a:p>
            <a:pPr marL="487680" indent="-830580">
              <a:lnSpc>
                <a:spcPct val="90000"/>
              </a:lnSpc>
              <a:spcBef>
                <a:spcPts val="800"/>
              </a:spcBef>
              <a:buSzTx/>
              <a:buNone/>
              <a:defRPr sz="3400">
                <a:latin typeface="Courier New"/>
                <a:ea typeface="Courier New"/>
                <a:cs typeface="Courier New"/>
                <a:sym typeface="Courier New"/>
              </a:defRPr>
            </a:pPr>
            <a:r>
              <a:t>imfilter(I, f</a:t>
            </a:r>
            <a:r>
              <a:rPr baseline="-19411"/>
              <a:t>1</a:t>
            </a:r>
            <a:r>
              <a:t> + f</a:t>
            </a:r>
            <a:r>
              <a:rPr baseline="-19411"/>
              <a:t>2</a:t>
            </a:r>
            <a:r>
              <a:t>) = </a:t>
            </a:r>
          </a:p>
          <a:p>
            <a:pPr marL="487680" indent="-830580">
              <a:lnSpc>
                <a:spcPct val="90000"/>
              </a:lnSpc>
              <a:spcBef>
                <a:spcPts val="800"/>
              </a:spcBef>
              <a:buSzTx/>
              <a:buNone/>
              <a:defRPr sz="3400">
                <a:latin typeface="Courier New"/>
                <a:ea typeface="Courier New"/>
                <a:cs typeface="Courier New"/>
                <a:sym typeface="Courier New"/>
              </a:defRPr>
            </a:pPr>
            <a:r>
              <a:t>   imfilter(I,f</a:t>
            </a:r>
            <a:r>
              <a:rPr baseline="-19411"/>
              <a:t>1</a:t>
            </a:r>
            <a:r>
              <a:t>) + imfilter(I,f</a:t>
            </a:r>
            <a:r>
              <a:rPr baseline="-19411"/>
              <a:t>2</a:t>
            </a:r>
            <a:r>
              <a:t>)</a:t>
            </a:r>
            <a:endParaRPr sz="5000"/>
          </a:p>
          <a:p>
            <a:pPr marL="487680" indent="-830580">
              <a:lnSpc>
                <a:spcPct val="90000"/>
              </a:lnSpc>
              <a:buSzTx/>
              <a:buNone/>
            </a:pPr>
            <a:endParaRPr sz="5000">
              <a:latin typeface="Courier New"/>
              <a:ea typeface="Courier New"/>
              <a:cs typeface="Courier New"/>
              <a:sym typeface="Courier New"/>
            </a:endParaRPr>
          </a:p>
          <a:p>
            <a:pPr marL="487680" indent="-830580">
              <a:lnSpc>
                <a:spcPct val="90000"/>
              </a:lnSpc>
              <a:buSzTx/>
              <a:buNone/>
            </a:pPr>
            <a:r>
              <a:t>Shift invariance: </a:t>
            </a:r>
            <a:br/>
            <a:r>
              <a:t>Same behavior regardless of pixel location</a:t>
            </a:r>
          </a:p>
          <a:p>
            <a:pPr marL="487680" indent="-830580">
              <a:lnSpc>
                <a:spcPct val="90000"/>
              </a:lnSpc>
              <a:spcBef>
                <a:spcPts val="800"/>
              </a:spcBef>
              <a:buSzTx/>
              <a:buNone/>
              <a:defRPr sz="3400">
                <a:latin typeface="Courier New"/>
                <a:ea typeface="Courier New"/>
                <a:cs typeface="Courier New"/>
                <a:sym typeface="Courier New"/>
              </a:defRPr>
            </a:pPr>
            <a:r>
              <a:t>imfilter(I,shift(f)) = shift(imfilter(I,f))</a:t>
            </a:r>
          </a:p>
          <a:p>
            <a:pPr marL="487680" indent="-830580">
              <a:lnSpc>
                <a:spcPct val="90000"/>
              </a:lnSpc>
              <a:buSzTx/>
              <a:buNone/>
            </a:pPr>
            <a:endParaRPr/>
          </a:p>
          <a:p>
            <a:pPr marL="487680" indent="-830580">
              <a:lnSpc>
                <a:spcPct val="90000"/>
              </a:lnSpc>
              <a:buSzTx/>
              <a:buNone/>
            </a:pPr>
            <a:r>
              <a:t>Any linear, shift-invariant operator can be represented as a convolution.</a:t>
            </a:r>
          </a:p>
        </p:txBody>
      </p:sp>
      <p:sp>
        <p:nvSpPr>
          <p:cNvPr id="1184" name="TextBox 3"/>
          <p:cNvSpPr txBox="1"/>
          <p:nvPr/>
        </p:nvSpPr>
        <p:spPr>
          <a:xfrm>
            <a:off x="10462541" y="9315591"/>
            <a:ext cx="218865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S. Lazebnik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1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1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1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1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1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1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1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Rectangle 2"/>
          <p:cNvSpPr txBox="1">
            <a:spLocks noGrp="1"/>
          </p:cNvSpPr>
          <p:nvPr>
            <p:ph type="title"/>
          </p:nvPr>
        </p:nvSpPr>
        <p:spPr>
          <a:prstGeom prst="rect">
            <a:avLst/>
          </a:prstGeom>
        </p:spPr>
        <p:txBody>
          <a:bodyPr/>
          <a:lstStyle/>
          <a:p>
            <a:r>
              <a:t>Convolution properties</a:t>
            </a:r>
          </a:p>
        </p:txBody>
      </p:sp>
      <p:sp>
        <p:nvSpPr>
          <p:cNvPr id="1189" name="Rectangle 3"/>
          <p:cNvSpPr txBox="1">
            <a:spLocks noGrp="1"/>
          </p:cNvSpPr>
          <p:nvPr>
            <p:ph type="body" idx="1"/>
          </p:nvPr>
        </p:nvSpPr>
        <p:spPr>
          <a:xfrm>
            <a:off x="325119" y="1300479"/>
            <a:ext cx="12679682" cy="8128001"/>
          </a:xfrm>
          <a:prstGeom prst="rect">
            <a:avLst/>
          </a:prstGeom>
        </p:spPr>
        <p:txBody>
          <a:bodyPr/>
          <a:lstStyle/>
          <a:p>
            <a:pPr marL="0" indent="0">
              <a:spcBef>
                <a:spcPts val="900"/>
              </a:spcBef>
              <a:buSzTx/>
              <a:buNone/>
              <a:defRPr sz="3800"/>
            </a:pPr>
            <a:r>
              <a:t>Commutative: a * b = b * a</a:t>
            </a:r>
          </a:p>
          <a:p>
            <a:pPr marL="862012" lvl="1" indent="-404812">
              <a:spcBef>
                <a:spcPts val="800"/>
              </a:spcBef>
              <a:defRPr sz="3400"/>
            </a:pPr>
            <a:r>
              <a:t>Conceptually no difference between filter and signal</a:t>
            </a:r>
            <a:endParaRPr sz="3800"/>
          </a:p>
          <a:p>
            <a:pPr marL="862012" lvl="1" indent="-404812">
              <a:spcBef>
                <a:spcPts val="800"/>
              </a:spcBef>
              <a:defRPr sz="3400"/>
            </a:pPr>
            <a:r>
              <a:t>But particular filtering implementations might break this equality, e.g., image edges</a:t>
            </a:r>
            <a:endParaRPr sz="3800"/>
          </a:p>
          <a:p>
            <a:pPr marL="465364" indent="-465364">
              <a:buFontTx/>
              <a:defRPr sz="3800"/>
            </a:pPr>
            <a:endParaRPr sz="3800"/>
          </a:p>
          <a:p>
            <a:pPr marL="0" indent="0">
              <a:spcBef>
                <a:spcPts val="900"/>
              </a:spcBef>
              <a:buSzTx/>
              <a:buNone/>
              <a:defRPr sz="3800"/>
            </a:pPr>
            <a:r>
              <a:t>Associative: a * (b * c) = (a * b) * c</a:t>
            </a:r>
          </a:p>
          <a:p>
            <a:pPr marL="862012" lvl="1" indent="-404812">
              <a:spcBef>
                <a:spcPts val="800"/>
              </a:spcBef>
              <a:defRPr sz="3400"/>
            </a:pPr>
            <a:r>
              <a:t>Often apply several filters one after another: (((a * b</a:t>
            </a:r>
            <a:r>
              <a:rPr baseline="-19411"/>
              <a:t>1</a:t>
            </a:r>
            <a:r>
              <a:t>) * b</a:t>
            </a:r>
            <a:r>
              <a:rPr baseline="-19411"/>
              <a:t>2</a:t>
            </a:r>
            <a:r>
              <a:t>) * b</a:t>
            </a:r>
            <a:r>
              <a:rPr baseline="-19411"/>
              <a:t>3</a:t>
            </a:r>
            <a:r>
              <a:t>)</a:t>
            </a:r>
            <a:endParaRPr sz="3800"/>
          </a:p>
          <a:p>
            <a:pPr marL="862012" lvl="1" indent="-404812">
              <a:spcBef>
                <a:spcPts val="800"/>
              </a:spcBef>
              <a:defRPr sz="3400"/>
            </a:pPr>
            <a:r>
              <a:t>This is equivalent to applying one filter: a * (b</a:t>
            </a:r>
            <a:r>
              <a:rPr baseline="-19411"/>
              <a:t>1</a:t>
            </a:r>
            <a:r>
              <a:t> * b</a:t>
            </a:r>
            <a:r>
              <a:rPr baseline="-19411"/>
              <a:t>2</a:t>
            </a:r>
            <a:r>
              <a:t> * b</a:t>
            </a:r>
            <a:r>
              <a:rPr baseline="-19411"/>
              <a:t>3</a:t>
            </a:r>
            <a:r>
              <a:t>)</a:t>
            </a:r>
          </a:p>
        </p:txBody>
      </p:sp>
      <p:sp>
        <p:nvSpPr>
          <p:cNvPr id="1190" name="TextBox 3"/>
          <p:cNvSpPr txBox="1"/>
          <p:nvPr/>
        </p:nvSpPr>
        <p:spPr>
          <a:xfrm>
            <a:off x="10462541" y="9315591"/>
            <a:ext cx="218865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S. Lazebnik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8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18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1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89">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189">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1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9"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p:nvPr>
        </p:nvSpPr>
        <p:spPr>
          <a:prstGeom prst="rect">
            <a:avLst/>
          </a:prstGeom>
        </p:spPr>
        <p:txBody>
          <a:bodyPr/>
          <a:lstStyle/>
          <a:p>
            <a:r>
              <a:t>Image filtering</a:t>
            </a:r>
          </a:p>
        </p:txBody>
      </p:sp>
      <p:sp>
        <p:nvSpPr>
          <p:cNvPr id="179" name="Content Placeholder 2"/>
          <p:cNvSpPr txBox="1">
            <a:spLocks noGrp="1"/>
          </p:cNvSpPr>
          <p:nvPr>
            <p:ph type="body" sz="half" idx="1"/>
          </p:nvPr>
        </p:nvSpPr>
        <p:spPr>
          <a:xfrm>
            <a:off x="650239" y="1408853"/>
            <a:ext cx="11704322" cy="4118187"/>
          </a:xfrm>
          <a:prstGeom prst="rect">
            <a:avLst/>
          </a:prstGeom>
        </p:spPr>
        <p:txBody>
          <a:bodyPr/>
          <a:lstStyle>
            <a:lvl1pPr marL="465364" indent="-465364">
              <a:spcBef>
                <a:spcPts val="900"/>
              </a:spcBef>
              <a:defRPr sz="3800"/>
            </a:lvl1pPr>
            <a:lvl2pPr marL="862012" indent="-404812">
              <a:spcBef>
                <a:spcPts val="800"/>
              </a:spcBef>
              <a:defRPr sz="3400"/>
            </a:lvl2pPr>
          </a:lstStyle>
          <a:p>
            <a:r>
              <a:t>Image filtering: </a:t>
            </a:r>
          </a:p>
          <a:p>
            <a:pPr lvl="1"/>
            <a:r>
              <a:t>Compute function of local neighborhood at each position</a:t>
            </a:r>
          </a:p>
        </p:txBody>
      </p:sp>
      <p:pic>
        <p:nvPicPr>
          <p:cNvPr id="180"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181" name="TextBox 5"/>
          <p:cNvSpPr txBox="1"/>
          <p:nvPr/>
        </p:nvSpPr>
        <p:spPr>
          <a:xfrm>
            <a:off x="7705768" y="3027809"/>
            <a:ext cx="1423117"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r>
              <a:t>I=image</a:t>
            </a:r>
          </a:p>
        </p:txBody>
      </p:sp>
      <p:sp>
        <p:nvSpPr>
          <p:cNvPr id="182" name="TextBox 6"/>
          <p:cNvSpPr txBox="1"/>
          <p:nvPr/>
        </p:nvSpPr>
        <p:spPr>
          <a:xfrm>
            <a:off x="5635413" y="3037506"/>
            <a:ext cx="227584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Courier"/>
                <a:ea typeface="Courier"/>
                <a:cs typeface="Courier"/>
                <a:sym typeface="Courier"/>
              </a:defRPr>
            </a:lvl1pPr>
          </a:lstStyle>
          <a:p>
            <a:r>
              <a:t>f=filter</a:t>
            </a:r>
          </a:p>
        </p:txBody>
      </p:sp>
      <p:sp>
        <p:nvSpPr>
          <p:cNvPr id="183" name="TextBox 6"/>
          <p:cNvSpPr txBox="1"/>
          <p:nvPr/>
        </p:nvSpPr>
        <p:spPr>
          <a:xfrm>
            <a:off x="2817706" y="3027019"/>
            <a:ext cx="2275841"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Courier"/>
                <a:ea typeface="Courier"/>
                <a:cs typeface="Courier"/>
                <a:sym typeface="Courier"/>
              </a:defRPr>
            </a:lvl1pPr>
          </a:lstStyle>
          <a:p>
            <a:r>
              <a:t>h=output</a:t>
            </a:r>
          </a:p>
        </p:txBody>
      </p:sp>
      <p:sp>
        <p:nvSpPr>
          <p:cNvPr id="184" name="TextBox 5"/>
          <p:cNvSpPr txBox="1"/>
          <p:nvPr/>
        </p:nvSpPr>
        <p:spPr>
          <a:xfrm>
            <a:off x="8019626" y="4839480"/>
            <a:ext cx="2520576"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r>
              <a:t>2d coords=m,n</a:t>
            </a:r>
          </a:p>
        </p:txBody>
      </p:sp>
      <p:sp>
        <p:nvSpPr>
          <p:cNvPr id="185" name="TextBox 5"/>
          <p:cNvSpPr txBox="1"/>
          <p:nvPr/>
        </p:nvSpPr>
        <p:spPr>
          <a:xfrm>
            <a:off x="4975539" y="4820356"/>
            <a:ext cx="2520576"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r>
              <a:t>2d coords=k,l</a:t>
            </a:r>
          </a:p>
        </p:txBody>
      </p:sp>
      <p:sp>
        <p:nvSpPr>
          <p:cNvPr id="186" name="TextBox 19"/>
          <p:cNvSpPr txBox="1"/>
          <p:nvPr/>
        </p:nvSpPr>
        <p:spPr>
          <a:xfrm>
            <a:off x="2824081" y="5852159"/>
            <a:ext cx="2059094" cy="1425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9200" b="0">
                <a:latin typeface="Arial"/>
                <a:ea typeface="Arial"/>
                <a:cs typeface="Arial"/>
                <a:sym typeface="Arial"/>
              </a:defRPr>
            </a:lvl1pPr>
          </a:lstStyle>
          <a:p>
            <a:r>
              <a:t>[   ]</a:t>
            </a:r>
          </a:p>
        </p:txBody>
      </p:sp>
      <p:sp>
        <p:nvSpPr>
          <p:cNvPr id="187" name="TextBox 21"/>
          <p:cNvSpPr txBox="1"/>
          <p:nvPr/>
        </p:nvSpPr>
        <p:spPr>
          <a:xfrm>
            <a:off x="7705768" y="5852159"/>
            <a:ext cx="2059094" cy="1425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9200" b="0">
                <a:latin typeface="Arial"/>
                <a:ea typeface="Arial"/>
                <a:cs typeface="Arial"/>
                <a:sym typeface="Arial"/>
              </a:defRPr>
            </a:lvl1pPr>
          </a:lstStyle>
          <a:p>
            <a:r>
              <a:t>[   ]</a:t>
            </a:r>
          </a:p>
        </p:txBody>
      </p:sp>
      <p:sp>
        <p:nvSpPr>
          <p:cNvPr id="188" name="TextBox 22"/>
          <p:cNvSpPr txBox="1"/>
          <p:nvPr/>
        </p:nvSpPr>
        <p:spPr>
          <a:xfrm>
            <a:off x="5960533" y="6051642"/>
            <a:ext cx="1345850" cy="524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800" b="0">
                <a:latin typeface="Arial"/>
                <a:ea typeface="Arial"/>
                <a:cs typeface="Arial"/>
                <a:sym typeface="Arial"/>
              </a:defRPr>
            </a:lvl1pPr>
          </a:lstStyle>
          <a:p>
            <a:r>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Rectangle 2"/>
          <p:cNvSpPr txBox="1">
            <a:spLocks noGrp="1"/>
          </p:cNvSpPr>
          <p:nvPr>
            <p:ph type="title"/>
          </p:nvPr>
        </p:nvSpPr>
        <p:spPr>
          <a:prstGeom prst="rect">
            <a:avLst/>
          </a:prstGeom>
        </p:spPr>
        <p:txBody>
          <a:bodyPr/>
          <a:lstStyle/>
          <a:p>
            <a:r>
              <a:t>Convolution properties</a:t>
            </a:r>
          </a:p>
        </p:txBody>
      </p:sp>
      <p:sp>
        <p:nvSpPr>
          <p:cNvPr id="1195" name="Rectangle 3"/>
          <p:cNvSpPr txBox="1">
            <a:spLocks noGrp="1"/>
          </p:cNvSpPr>
          <p:nvPr>
            <p:ph type="body" idx="1"/>
          </p:nvPr>
        </p:nvSpPr>
        <p:spPr>
          <a:xfrm>
            <a:off x="325119" y="1300479"/>
            <a:ext cx="12679682" cy="8128001"/>
          </a:xfrm>
          <a:prstGeom prst="rect">
            <a:avLst/>
          </a:prstGeom>
        </p:spPr>
        <p:txBody>
          <a:bodyPr/>
          <a:lstStyle/>
          <a:p>
            <a:pPr marL="0" indent="0">
              <a:spcBef>
                <a:spcPts val="900"/>
              </a:spcBef>
              <a:buSzTx/>
              <a:buNone/>
              <a:defRPr sz="3800"/>
            </a:pPr>
            <a:r>
              <a:t>Commutative: a * b = b * a</a:t>
            </a:r>
          </a:p>
          <a:p>
            <a:pPr marL="862012" lvl="1" indent="-404812">
              <a:spcBef>
                <a:spcPts val="800"/>
              </a:spcBef>
              <a:defRPr sz="3400"/>
            </a:pPr>
            <a:r>
              <a:t>Conceptually no difference between filter and signal</a:t>
            </a:r>
            <a:endParaRPr sz="3800"/>
          </a:p>
          <a:p>
            <a:pPr marL="862012" lvl="1" indent="-404812">
              <a:spcBef>
                <a:spcPts val="800"/>
              </a:spcBef>
              <a:defRPr sz="3400"/>
            </a:pPr>
            <a:r>
              <a:t>But particular filtering implementations might break this equality, e.g., image edges</a:t>
            </a:r>
            <a:endParaRPr sz="3800"/>
          </a:p>
          <a:p>
            <a:pPr marL="465364" indent="-465364">
              <a:buFontTx/>
              <a:defRPr sz="3800"/>
            </a:pPr>
            <a:endParaRPr sz="3800"/>
          </a:p>
          <a:p>
            <a:pPr marL="0" indent="0">
              <a:spcBef>
                <a:spcPts val="900"/>
              </a:spcBef>
              <a:buSzTx/>
              <a:buNone/>
              <a:defRPr sz="3800"/>
            </a:pPr>
            <a:r>
              <a:t>Associative: a * (b * c) = (a * b) * c</a:t>
            </a:r>
          </a:p>
          <a:p>
            <a:pPr marL="862012" lvl="1" indent="-404812">
              <a:spcBef>
                <a:spcPts val="800"/>
              </a:spcBef>
              <a:defRPr sz="3400"/>
            </a:pPr>
            <a:r>
              <a:t>Often apply several filters one after another: (((a * b</a:t>
            </a:r>
            <a:r>
              <a:rPr baseline="-19411"/>
              <a:t>1</a:t>
            </a:r>
            <a:r>
              <a:t>) * b</a:t>
            </a:r>
            <a:r>
              <a:rPr baseline="-19411"/>
              <a:t>2</a:t>
            </a:r>
            <a:r>
              <a:t>) * b</a:t>
            </a:r>
            <a:r>
              <a:rPr baseline="-19411"/>
              <a:t>3</a:t>
            </a:r>
            <a:r>
              <a:t>)</a:t>
            </a:r>
            <a:endParaRPr sz="3800"/>
          </a:p>
          <a:p>
            <a:pPr marL="862012" lvl="1" indent="-404812">
              <a:spcBef>
                <a:spcPts val="800"/>
              </a:spcBef>
              <a:defRPr sz="3400"/>
            </a:pPr>
            <a:r>
              <a:t>This is equivalent to applying one filter: a * (b</a:t>
            </a:r>
            <a:r>
              <a:rPr baseline="-19411"/>
              <a:t>1</a:t>
            </a:r>
            <a:r>
              <a:t> * b</a:t>
            </a:r>
            <a:r>
              <a:rPr baseline="-19411"/>
              <a:t>2</a:t>
            </a:r>
            <a:r>
              <a:t> * b</a:t>
            </a:r>
            <a:r>
              <a:rPr baseline="-19411"/>
              <a:t>3</a:t>
            </a:r>
            <a:r>
              <a:t>)</a:t>
            </a:r>
            <a:endParaRPr sz="3800"/>
          </a:p>
          <a:p>
            <a:pPr marL="862012" lvl="1" indent="-404812">
              <a:spcBef>
                <a:spcPts val="800"/>
              </a:spcBef>
              <a:defRPr sz="3400"/>
            </a:pPr>
            <a:r>
              <a:t>Correlation is _not_ associative (rotation effect)</a:t>
            </a:r>
            <a:endParaRPr sz="3800"/>
          </a:p>
          <a:p>
            <a:pPr marL="862012" lvl="1" indent="-404812">
              <a:spcBef>
                <a:spcPts val="800"/>
              </a:spcBef>
              <a:defRPr sz="3400"/>
            </a:pPr>
            <a:r>
              <a:t>Why important?</a:t>
            </a:r>
          </a:p>
        </p:txBody>
      </p:sp>
      <p:sp>
        <p:nvSpPr>
          <p:cNvPr id="1196" name="TextBox 3"/>
          <p:cNvSpPr txBox="1"/>
          <p:nvPr/>
        </p:nvSpPr>
        <p:spPr>
          <a:xfrm>
            <a:off x="10462541" y="9315591"/>
            <a:ext cx="218865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S. Lazebnik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95">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195">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1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95">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195">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195">
                                            <p:txEl>
                                              <p:pRg st="6" end="6"/>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195">
                                            <p:txEl>
                                              <p:pRg st="7" end="7"/>
                                            </p:txEl>
                                          </p:spTgt>
                                        </p:tgtEl>
                                        <p:attrNameLst>
                                          <p:attrName>style.visibility</p:attrName>
                                        </p:attrNameLst>
                                      </p:cBhvr>
                                      <p:to>
                                        <p:strVal val="visible"/>
                                      </p:to>
                                    </p:set>
                                  </p:childTnLst>
                                </p:cTn>
                              </p:par>
                              <p:par>
                                <p:cTn id="27" presetID="1" presetClass="entr" presetSubtype="0" fill="hold" grpId="1" nodeType="withEffect">
                                  <p:stCondLst>
                                    <p:cond delay="0"/>
                                  </p:stCondLst>
                                  <p:iterate>
                                    <p:tmAbs val="0"/>
                                  </p:iterate>
                                  <p:childTnLst>
                                    <p:set>
                                      <p:cBhvr>
                                        <p:cTn id="28" fill="hold"/>
                                        <p:tgtEl>
                                          <p:spTgt spid="1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1"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Rectangle 2"/>
          <p:cNvSpPr txBox="1">
            <a:spLocks noGrp="1"/>
          </p:cNvSpPr>
          <p:nvPr>
            <p:ph type="title"/>
          </p:nvPr>
        </p:nvSpPr>
        <p:spPr>
          <a:prstGeom prst="rect">
            <a:avLst/>
          </a:prstGeom>
        </p:spPr>
        <p:txBody>
          <a:bodyPr/>
          <a:lstStyle/>
          <a:p>
            <a:r>
              <a:t>Convolution properties</a:t>
            </a:r>
          </a:p>
        </p:txBody>
      </p:sp>
      <p:sp>
        <p:nvSpPr>
          <p:cNvPr id="1201" name="Rectangle 3"/>
          <p:cNvSpPr txBox="1">
            <a:spLocks noGrp="1"/>
          </p:cNvSpPr>
          <p:nvPr>
            <p:ph type="body" idx="1"/>
          </p:nvPr>
        </p:nvSpPr>
        <p:spPr>
          <a:xfrm>
            <a:off x="325119" y="1300479"/>
            <a:ext cx="12679682" cy="8128001"/>
          </a:xfrm>
          <a:prstGeom prst="rect">
            <a:avLst/>
          </a:prstGeom>
        </p:spPr>
        <p:txBody>
          <a:bodyPr/>
          <a:lstStyle/>
          <a:p>
            <a:pPr marL="477078" indent="-477078">
              <a:lnSpc>
                <a:spcPct val="80000"/>
              </a:lnSpc>
              <a:spcBef>
                <a:spcPts val="700"/>
              </a:spcBef>
              <a:buFontTx/>
              <a:defRPr sz="3200"/>
            </a:pPr>
            <a:r>
              <a:t>Commutative: a * b = b * a</a:t>
            </a:r>
            <a:endParaRPr sz="3800"/>
          </a:p>
          <a:p>
            <a:pPr marL="857250" lvl="1" indent="-400050">
              <a:lnSpc>
                <a:spcPct val="80000"/>
              </a:lnSpc>
              <a:spcBef>
                <a:spcPts val="600"/>
              </a:spcBef>
              <a:defRPr sz="2800"/>
            </a:pPr>
            <a:r>
              <a:t>Conceptually no difference between filter and signal</a:t>
            </a:r>
            <a:endParaRPr sz="3200"/>
          </a:p>
          <a:p>
            <a:pPr marL="857250" lvl="1" indent="-400050">
              <a:lnSpc>
                <a:spcPct val="80000"/>
              </a:lnSpc>
              <a:spcBef>
                <a:spcPts val="600"/>
              </a:spcBef>
              <a:defRPr sz="2800"/>
            </a:pPr>
            <a:r>
              <a:t>But particular filtering implementations might break this equality, </a:t>
            </a:r>
            <a:br/>
            <a:r>
              <a:t>e.g., image edges</a:t>
            </a:r>
            <a:endParaRPr sz="3200"/>
          </a:p>
          <a:p>
            <a:pPr marL="465364" indent="-465364">
              <a:lnSpc>
                <a:spcPct val="80000"/>
              </a:lnSpc>
              <a:spcBef>
                <a:spcPts val="900"/>
              </a:spcBef>
              <a:buFontTx/>
              <a:defRPr sz="3800"/>
            </a:pPr>
            <a:endParaRPr sz="3200"/>
          </a:p>
          <a:p>
            <a:pPr marL="477078" indent="-477078">
              <a:lnSpc>
                <a:spcPct val="80000"/>
              </a:lnSpc>
              <a:spcBef>
                <a:spcPts val="700"/>
              </a:spcBef>
              <a:buFontTx/>
              <a:defRPr sz="3200"/>
            </a:pPr>
            <a:r>
              <a:t>Associative: a * (b * c) = (a * b) * c</a:t>
            </a:r>
            <a:endParaRPr sz="3800"/>
          </a:p>
          <a:p>
            <a:pPr marL="857250" lvl="1" indent="-400050">
              <a:lnSpc>
                <a:spcPct val="80000"/>
              </a:lnSpc>
              <a:spcBef>
                <a:spcPts val="600"/>
              </a:spcBef>
              <a:defRPr sz="2800"/>
            </a:pPr>
            <a:r>
              <a:t>Often apply several filters one after another: (((a * b</a:t>
            </a:r>
            <a:r>
              <a:rPr baseline="-19571"/>
              <a:t>1</a:t>
            </a:r>
            <a:r>
              <a:t>) * b</a:t>
            </a:r>
            <a:r>
              <a:rPr baseline="-19571"/>
              <a:t>2</a:t>
            </a:r>
            <a:r>
              <a:t>) * b</a:t>
            </a:r>
            <a:r>
              <a:rPr baseline="-19571"/>
              <a:t>3</a:t>
            </a:r>
            <a:r>
              <a:t>)</a:t>
            </a:r>
            <a:endParaRPr sz="3200"/>
          </a:p>
          <a:p>
            <a:pPr marL="857250" lvl="1" indent="-400050">
              <a:lnSpc>
                <a:spcPct val="80000"/>
              </a:lnSpc>
              <a:spcBef>
                <a:spcPts val="600"/>
              </a:spcBef>
              <a:defRPr sz="2800"/>
            </a:pPr>
            <a:r>
              <a:t>This is equivalent to applying one filter: a * (b</a:t>
            </a:r>
            <a:r>
              <a:rPr baseline="-19571"/>
              <a:t>1</a:t>
            </a:r>
            <a:r>
              <a:t> * b</a:t>
            </a:r>
            <a:r>
              <a:rPr baseline="-19571"/>
              <a:t>2</a:t>
            </a:r>
            <a:r>
              <a:t> * b</a:t>
            </a:r>
            <a:r>
              <a:rPr baseline="-19571"/>
              <a:t>3</a:t>
            </a:r>
            <a:r>
              <a:t>)</a:t>
            </a:r>
            <a:endParaRPr sz="3200"/>
          </a:p>
          <a:p>
            <a:pPr marL="857250" lvl="1" indent="-400050">
              <a:lnSpc>
                <a:spcPct val="80000"/>
              </a:lnSpc>
              <a:spcBef>
                <a:spcPts val="600"/>
              </a:spcBef>
              <a:defRPr sz="2800"/>
            </a:pPr>
            <a:r>
              <a:t>Correlation is _not_ associative (rotation effect)</a:t>
            </a:r>
            <a:endParaRPr sz="3200"/>
          </a:p>
          <a:p>
            <a:pPr marL="857250" lvl="1" indent="-400050">
              <a:lnSpc>
                <a:spcPct val="80000"/>
              </a:lnSpc>
              <a:spcBef>
                <a:spcPts val="600"/>
              </a:spcBef>
              <a:defRPr sz="2800"/>
            </a:pPr>
            <a:r>
              <a:t>Why important?</a:t>
            </a:r>
            <a:endParaRPr sz="3200"/>
          </a:p>
          <a:p>
            <a:pPr marL="465364" indent="-465364">
              <a:lnSpc>
                <a:spcPct val="80000"/>
              </a:lnSpc>
              <a:spcBef>
                <a:spcPts val="900"/>
              </a:spcBef>
              <a:buFontTx/>
              <a:defRPr sz="3800"/>
            </a:pPr>
            <a:endParaRPr sz="3200"/>
          </a:p>
          <a:p>
            <a:pPr marL="477078" indent="-477078">
              <a:lnSpc>
                <a:spcPct val="80000"/>
              </a:lnSpc>
              <a:spcBef>
                <a:spcPts val="700"/>
              </a:spcBef>
              <a:buFontTx/>
              <a:defRPr sz="3200"/>
            </a:pPr>
            <a:r>
              <a:t>Distributes over addition: a * (b + c) = (a * b) + (a * c)</a:t>
            </a:r>
            <a:endParaRPr sz="3800"/>
          </a:p>
          <a:p>
            <a:pPr marL="465364" indent="-465364">
              <a:lnSpc>
                <a:spcPct val="80000"/>
              </a:lnSpc>
              <a:spcBef>
                <a:spcPts val="900"/>
              </a:spcBef>
              <a:buFontTx/>
              <a:defRPr sz="3800"/>
            </a:pPr>
            <a:endParaRPr sz="3800"/>
          </a:p>
          <a:p>
            <a:pPr marL="477078" indent="-477078">
              <a:lnSpc>
                <a:spcPct val="80000"/>
              </a:lnSpc>
              <a:spcBef>
                <a:spcPts val="700"/>
              </a:spcBef>
              <a:buFontTx/>
              <a:defRPr sz="3200"/>
            </a:pPr>
            <a:r>
              <a:t>Scalars factor out: ka * b = a * kb = k (a * b)</a:t>
            </a:r>
            <a:endParaRPr sz="3800"/>
          </a:p>
          <a:p>
            <a:pPr marL="465364" indent="-465364">
              <a:lnSpc>
                <a:spcPct val="80000"/>
              </a:lnSpc>
              <a:spcBef>
                <a:spcPts val="900"/>
              </a:spcBef>
              <a:buFontTx/>
              <a:defRPr sz="3800"/>
            </a:pPr>
            <a:endParaRPr sz="3800"/>
          </a:p>
          <a:p>
            <a:pPr marL="477078" indent="-477078">
              <a:lnSpc>
                <a:spcPct val="80000"/>
              </a:lnSpc>
              <a:spcBef>
                <a:spcPts val="700"/>
              </a:spcBef>
              <a:buFontTx/>
              <a:defRPr sz="3200"/>
            </a:pPr>
            <a:r>
              <a:t>Identity: unit impulse e = [0, 0, 1, 0, 0], a * e = a</a:t>
            </a:r>
          </a:p>
        </p:txBody>
      </p:sp>
      <p:sp>
        <p:nvSpPr>
          <p:cNvPr id="1202" name="TextBox 3"/>
          <p:cNvSpPr txBox="1"/>
          <p:nvPr/>
        </p:nvSpPr>
        <p:spPr>
          <a:xfrm>
            <a:off x="10462541" y="9315591"/>
            <a:ext cx="218865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Source: S. Lazebnik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0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01">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120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1201">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1201">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1201">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1" nodeType="afterEffect">
                                  <p:stCondLst>
                                    <p:cond delay="0"/>
                                  </p:stCondLst>
                                  <p:iterate>
                                    <p:tmAbs val="0"/>
                                  </p:iterate>
                                  <p:childTnLst>
                                    <p:set>
                                      <p:cBhvr>
                                        <p:cTn id="27" fill="hold"/>
                                        <p:tgtEl>
                                          <p:spTgt spid="1201">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1" nodeType="afterEffect">
                                  <p:stCondLst>
                                    <p:cond delay="0"/>
                                  </p:stCondLst>
                                  <p:iterate>
                                    <p:tmAbs val="0"/>
                                  </p:iterate>
                                  <p:childTnLst>
                                    <p:set>
                                      <p:cBhvr>
                                        <p:cTn id="30" fill="hold"/>
                                        <p:tgtEl>
                                          <p:spTgt spid="1201">
                                            <p:txEl>
                                              <p:pRg st="7" end="7"/>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 nodeType="afterEffect">
                                  <p:stCondLst>
                                    <p:cond delay="0"/>
                                  </p:stCondLst>
                                  <p:iterate>
                                    <p:tmAbs val="0"/>
                                  </p:iterate>
                                  <p:childTnLst>
                                    <p:set>
                                      <p:cBhvr>
                                        <p:cTn id="33" fill="hold"/>
                                        <p:tgtEl>
                                          <p:spTgt spid="1201">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 nodeType="afterEffect">
                                  <p:stCondLst>
                                    <p:cond delay="0"/>
                                  </p:stCondLst>
                                  <p:iterate>
                                    <p:tmAbs val="0"/>
                                  </p:iterate>
                                  <p:childTnLst>
                                    <p:set>
                                      <p:cBhvr>
                                        <p:cTn id="36" fill="hold"/>
                                        <p:tgtEl>
                                          <p:spTgt spid="120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201">
                                            <p:txEl>
                                              <p:pRg st="10" end="10"/>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 nodeType="afterEffect">
                                  <p:stCondLst>
                                    <p:cond delay="0"/>
                                  </p:stCondLst>
                                  <p:iterate>
                                    <p:tmAbs val="0"/>
                                  </p:iterate>
                                  <p:childTnLst>
                                    <p:set>
                                      <p:cBhvr>
                                        <p:cTn id="43" fill="hold"/>
                                        <p:tgtEl>
                                          <p:spTgt spid="1201">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iterate>
                                    <p:tmAbs val="0"/>
                                  </p:iterate>
                                  <p:childTnLst>
                                    <p:set>
                                      <p:cBhvr>
                                        <p:cTn id="47" fill="hold"/>
                                        <p:tgtEl>
                                          <p:spTgt spid="1201">
                                            <p:txEl>
                                              <p:pRg st="12" end="12"/>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1" nodeType="afterEffect">
                                  <p:stCondLst>
                                    <p:cond delay="0"/>
                                  </p:stCondLst>
                                  <p:iterate>
                                    <p:tmAbs val="0"/>
                                  </p:iterate>
                                  <p:childTnLst>
                                    <p:set>
                                      <p:cBhvr>
                                        <p:cTn id="50" fill="hold"/>
                                        <p:tgtEl>
                                          <p:spTgt spid="1201">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iterate>
                                    <p:tmAbs val="0"/>
                                  </p:iterate>
                                  <p:childTnLst>
                                    <p:set>
                                      <p:cBhvr>
                                        <p:cTn id="54" fill="hold"/>
                                        <p:tgtEl>
                                          <p:spTgt spid="120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Rectangle 3"/>
          <p:cNvSpPr txBox="1">
            <a:spLocks noGrp="1"/>
          </p:cNvSpPr>
          <p:nvPr>
            <p:ph type="body" sz="quarter" idx="1"/>
          </p:nvPr>
        </p:nvSpPr>
        <p:spPr>
          <a:xfrm>
            <a:off x="216746" y="1239786"/>
            <a:ext cx="12571308" cy="602561"/>
          </a:xfrm>
          <a:prstGeom prst="rect">
            <a:avLst/>
          </a:prstGeom>
        </p:spPr>
        <p:txBody>
          <a:bodyPr/>
          <a:lstStyle>
            <a:lvl1pPr marL="480059" indent="-480059">
              <a:lnSpc>
                <a:spcPct val="80000"/>
              </a:lnSpc>
              <a:spcBef>
                <a:spcPts val="600"/>
              </a:spcBef>
              <a:defRPr sz="2800"/>
            </a:lvl1pPr>
          </a:lstStyle>
          <a:p>
            <a:r>
              <a:t>Weight contributions of neighboring pixels by nearness</a:t>
            </a:r>
          </a:p>
        </p:txBody>
      </p:sp>
      <p:pic>
        <p:nvPicPr>
          <p:cNvPr id="1207" name="Picture 4" descr="Picture 4"/>
          <p:cNvPicPr>
            <a:picLocks noChangeAspect="1"/>
          </p:cNvPicPr>
          <p:nvPr/>
        </p:nvPicPr>
        <p:blipFill>
          <a:blip r:embed="rId3">
            <a:extLst/>
          </a:blip>
          <a:srcRect l="3360" t="15572" b="4480"/>
          <a:stretch>
            <a:fillRect/>
          </a:stretch>
        </p:blipFill>
        <p:spPr>
          <a:xfrm>
            <a:off x="38382" y="1998399"/>
            <a:ext cx="7157158" cy="4443308"/>
          </a:xfrm>
          <a:prstGeom prst="rect">
            <a:avLst/>
          </a:prstGeom>
          <a:ln w="12700">
            <a:miter lim="400000"/>
          </a:ln>
        </p:spPr>
      </p:pic>
      <p:pic>
        <p:nvPicPr>
          <p:cNvPr id="1208" name="Picture 5" descr="Picture 5"/>
          <p:cNvPicPr>
            <a:picLocks noChangeAspect="1"/>
          </p:cNvPicPr>
          <p:nvPr/>
        </p:nvPicPr>
        <p:blipFill>
          <a:blip r:embed="rId4">
            <a:extLst/>
          </a:blip>
          <a:stretch>
            <a:fillRect/>
          </a:stretch>
        </p:blipFill>
        <p:spPr>
          <a:xfrm>
            <a:off x="2316481" y="6814507"/>
            <a:ext cx="2600961" cy="2600961"/>
          </a:xfrm>
          <a:prstGeom prst="rect">
            <a:avLst/>
          </a:prstGeom>
          <a:ln w="12700">
            <a:miter lim="400000"/>
          </a:ln>
        </p:spPr>
      </p:pic>
      <p:pic>
        <p:nvPicPr>
          <p:cNvPr id="1209" name="Picture 6" descr="Picture 6"/>
          <p:cNvPicPr>
            <a:picLocks noChangeAspect="1"/>
          </p:cNvPicPr>
          <p:nvPr/>
        </p:nvPicPr>
        <p:blipFill>
          <a:blip r:embed="rId5">
            <a:extLst/>
          </a:blip>
          <a:stretch>
            <a:fillRect/>
          </a:stretch>
        </p:blipFill>
        <p:spPr>
          <a:xfrm>
            <a:off x="7774893" y="6898513"/>
            <a:ext cx="4658919" cy="1408854"/>
          </a:xfrm>
          <a:prstGeom prst="rect">
            <a:avLst/>
          </a:prstGeom>
          <a:ln w="12700">
            <a:miter lim="400000"/>
          </a:ln>
        </p:spPr>
      </p:pic>
      <p:sp>
        <p:nvSpPr>
          <p:cNvPr id="1210" name="Text Box 7"/>
          <p:cNvSpPr txBox="1"/>
          <p:nvPr/>
        </p:nvSpPr>
        <p:spPr>
          <a:xfrm>
            <a:off x="7732889" y="3332479"/>
            <a:ext cx="4741525" cy="1844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2200" b="0">
                <a:latin typeface="Tahoma"/>
                <a:ea typeface="Tahoma"/>
                <a:cs typeface="Tahoma"/>
                <a:sym typeface="Tahoma"/>
              </a:defRPr>
            </a:pPr>
            <a:r>
              <a:t>0.003   0.013   0.022   0.013   0.003</a:t>
            </a:r>
            <a:endParaRPr>
              <a:latin typeface="Arial"/>
              <a:ea typeface="Arial"/>
              <a:cs typeface="Arial"/>
              <a:sym typeface="Arial"/>
            </a:endParaRPr>
          </a:p>
          <a:p>
            <a:pPr algn="l" defTabSz="1300480">
              <a:defRPr sz="2200" b="0">
                <a:latin typeface="Tahoma"/>
                <a:ea typeface="Tahoma"/>
                <a:cs typeface="Tahoma"/>
                <a:sym typeface="Tahoma"/>
              </a:defRPr>
            </a:pPr>
            <a:r>
              <a:t>0.013   0.059   0.097   0.059   0.013</a:t>
            </a:r>
            <a:endParaRPr>
              <a:latin typeface="Arial"/>
              <a:ea typeface="Arial"/>
              <a:cs typeface="Arial"/>
              <a:sym typeface="Arial"/>
            </a:endParaRPr>
          </a:p>
          <a:p>
            <a:pPr algn="l" defTabSz="1300480">
              <a:defRPr sz="2200" b="0">
                <a:latin typeface="Tahoma"/>
                <a:ea typeface="Tahoma"/>
                <a:cs typeface="Tahoma"/>
                <a:sym typeface="Tahoma"/>
              </a:defRPr>
            </a:pPr>
            <a:r>
              <a:t>0.022   0.097   0.159   0.097   0.022</a:t>
            </a:r>
            <a:endParaRPr>
              <a:latin typeface="Arial"/>
              <a:ea typeface="Arial"/>
              <a:cs typeface="Arial"/>
              <a:sym typeface="Arial"/>
            </a:endParaRPr>
          </a:p>
          <a:p>
            <a:pPr algn="l" defTabSz="1300480">
              <a:defRPr sz="2200" b="0">
                <a:latin typeface="Tahoma"/>
                <a:ea typeface="Tahoma"/>
                <a:cs typeface="Tahoma"/>
                <a:sym typeface="Tahoma"/>
              </a:defRPr>
            </a:pPr>
            <a:r>
              <a:t>0.013   0.059   0.097   0.059   0.013</a:t>
            </a:r>
            <a:endParaRPr>
              <a:latin typeface="Arial"/>
              <a:ea typeface="Arial"/>
              <a:cs typeface="Arial"/>
              <a:sym typeface="Arial"/>
            </a:endParaRPr>
          </a:p>
          <a:p>
            <a:pPr algn="l" defTabSz="1300480">
              <a:defRPr sz="2200" b="0">
                <a:latin typeface="Tahoma"/>
                <a:ea typeface="Tahoma"/>
                <a:cs typeface="Tahoma"/>
                <a:sym typeface="Tahoma"/>
              </a:defRPr>
            </a:pPr>
            <a:r>
              <a:t>0.003   0.013   0.022   0.013   0.003</a:t>
            </a:r>
          </a:p>
        </p:txBody>
      </p:sp>
      <p:sp>
        <p:nvSpPr>
          <p:cNvPr id="1211" name="Text Box 8"/>
          <p:cNvSpPr txBox="1"/>
          <p:nvPr/>
        </p:nvSpPr>
        <p:spPr>
          <a:xfrm>
            <a:off x="9374293" y="5547360"/>
            <a:ext cx="1708868" cy="524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b="0">
                <a:latin typeface="Tahoma"/>
                <a:ea typeface="Tahoma"/>
                <a:cs typeface="Tahoma"/>
                <a:sym typeface="Tahoma"/>
              </a:defRPr>
            </a:pPr>
            <a:r>
              <a:t>5 x 5, </a:t>
            </a:r>
            <a:r>
              <a:rPr>
                <a:latin typeface="Symbol"/>
                <a:ea typeface="Symbol"/>
                <a:cs typeface="Symbol"/>
                <a:sym typeface="Symbol"/>
              </a:rPr>
              <a:t>s </a:t>
            </a:r>
            <a:r>
              <a:t>= 1</a:t>
            </a:r>
          </a:p>
        </p:txBody>
      </p:sp>
      <p:sp>
        <p:nvSpPr>
          <p:cNvPr id="1212" name="Rectangle 9"/>
          <p:cNvSpPr/>
          <p:nvPr/>
        </p:nvSpPr>
        <p:spPr>
          <a:xfrm>
            <a:off x="7694507" y="2926079"/>
            <a:ext cx="4985174" cy="2600961"/>
          </a:xfrm>
          <a:prstGeom prst="rect">
            <a:avLst/>
          </a:prstGeom>
          <a:ln w="12700">
            <a:solidFill>
              <a:srgbClr val="000000"/>
            </a:solidFill>
            <a:miter/>
          </a:ln>
        </p:spPr>
        <p:txBody>
          <a:bodyPr lIns="65023" tIns="65023" rIns="65023" bIns="65023" anchor="ctr"/>
          <a:lstStyle/>
          <a:p>
            <a:pPr algn="l" defTabSz="1300480">
              <a:defRPr b="0">
                <a:latin typeface="Arial"/>
                <a:ea typeface="Arial"/>
                <a:cs typeface="Arial"/>
                <a:sym typeface="Arial"/>
              </a:defRPr>
            </a:pPr>
            <a:endParaRPr/>
          </a:p>
        </p:txBody>
      </p:sp>
      <p:sp>
        <p:nvSpPr>
          <p:cNvPr id="1213" name="Text Box 10"/>
          <p:cNvSpPr txBox="1"/>
          <p:nvPr/>
        </p:nvSpPr>
        <p:spPr>
          <a:xfrm>
            <a:off x="8931768" y="9227538"/>
            <a:ext cx="3552290"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1800" b="0">
                <a:solidFill>
                  <a:srgbClr val="808080"/>
                </a:solidFill>
                <a:latin typeface="Times"/>
                <a:ea typeface="Times"/>
                <a:cs typeface="Times"/>
                <a:sym typeface="Times"/>
              </a:defRPr>
            </a:pPr>
            <a:r>
              <a:t>Slide credit: Christopher Rasmussen</a:t>
            </a:r>
            <a:r>
              <a:rPr sz="2400"/>
              <a:t> </a:t>
            </a:r>
          </a:p>
        </p:txBody>
      </p:sp>
      <p:sp>
        <p:nvSpPr>
          <p:cNvPr id="1214"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Important filter: Gaussian</a:t>
            </a:r>
          </a:p>
        </p:txBody>
      </p:sp>
      <p:sp>
        <p:nvSpPr>
          <p:cNvPr id="1215" name="TextBox 1"/>
          <p:cNvSpPr txBox="1"/>
          <p:nvPr/>
        </p:nvSpPr>
        <p:spPr>
          <a:xfrm>
            <a:off x="1300479" y="5635413"/>
            <a:ext cx="650241"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x</a:t>
            </a:r>
          </a:p>
        </p:txBody>
      </p:sp>
      <p:sp>
        <p:nvSpPr>
          <p:cNvPr id="1216" name="TextBox 2"/>
          <p:cNvSpPr txBox="1"/>
          <p:nvPr/>
        </p:nvSpPr>
        <p:spPr>
          <a:xfrm>
            <a:off x="5093546" y="5808133"/>
            <a:ext cx="717971"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y</a:t>
            </a:r>
          </a:p>
        </p:txBody>
      </p:sp>
      <p:sp>
        <p:nvSpPr>
          <p:cNvPr id="1217" name="TextBox 12"/>
          <p:cNvSpPr txBox="1"/>
          <p:nvPr/>
        </p:nvSpPr>
        <p:spPr>
          <a:xfrm>
            <a:off x="9998598" y="2400807"/>
            <a:ext cx="650242"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x</a:t>
            </a:r>
          </a:p>
        </p:txBody>
      </p:sp>
      <p:sp>
        <p:nvSpPr>
          <p:cNvPr id="1218" name="TextBox 13"/>
          <p:cNvSpPr txBox="1"/>
          <p:nvPr/>
        </p:nvSpPr>
        <p:spPr>
          <a:xfrm>
            <a:off x="7233922" y="3957417"/>
            <a:ext cx="717972"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2" name="Picture 5" descr="Picture 5"/>
          <p:cNvPicPr>
            <a:picLocks noChangeAspect="1"/>
          </p:cNvPicPr>
          <p:nvPr/>
        </p:nvPicPr>
        <p:blipFill>
          <a:blip r:embed="rId2">
            <a:extLst/>
          </a:blip>
          <a:stretch>
            <a:fillRect/>
          </a:stretch>
        </p:blipFill>
        <p:spPr>
          <a:xfrm>
            <a:off x="6285653" y="2600960"/>
            <a:ext cx="451556" cy="451556"/>
          </a:xfrm>
          <a:prstGeom prst="rect">
            <a:avLst/>
          </a:prstGeom>
          <a:ln w="12700">
            <a:miter lim="400000"/>
          </a:ln>
        </p:spPr>
      </p:pic>
      <p:pic>
        <p:nvPicPr>
          <p:cNvPr id="1223" name="Picture 4" descr="Picture 4"/>
          <p:cNvPicPr>
            <a:picLocks noChangeAspect="1"/>
          </p:cNvPicPr>
          <p:nvPr/>
        </p:nvPicPr>
        <p:blipFill>
          <a:blip r:embed="rId3">
            <a:extLst/>
          </a:blip>
          <a:stretch>
            <a:fillRect/>
          </a:stretch>
        </p:blipFill>
        <p:spPr>
          <a:xfrm>
            <a:off x="6610773" y="3359573"/>
            <a:ext cx="6394027" cy="6394027"/>
          </a:xfrm>
          <a:prstGeom prst="rect">
            <a:avLst/>
          </a:prstGeom>
          <a:ln w="12700">
            <a:miter lim="400000"/>
          </a:ln>
        </p:spPr>
      </p:pic>
      <p:pic>
        <p:nvPicPr>
          <p:cNvPr id="1224" name="Picture 3" descr="Picture 3"/>
          <p:cNvPicPr>
            <a:picLocks noChangeAspect="1"/>
          </p:cNvPicPr>
          <p:nvPr/>
        </p:nvPicPr>
        <p:blipFill>
          <a:blip r:embed="rId4">
            <a:extLst/>
          </a:blip>
          <a:stretch>
            <a:fillRect/>
          </a:stretch>
        </p:blipFill>
        <p:spPr>
          <a:xfrm>
            <a:off x="-1" y="3359573"/>
            <a:ext cx="6394028" cy="6394027"/>
          </a:xfrm>
          <a:prstGeom prst="rect">
            <a:avLst/>
          </a:prstGeom>
          <a:ln w="12700">
            <a:miter lim="400000"/>
          </a:ln>
        </p:spPr>
      </p:pic>
      <p:sp>
        <p:nvSpPr>
          <p:cNvPr id="1225"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Smoothing with Gaussian filter</a:t>
            </a:r>
          </a:p>
        </p:txBody>
      </p:sp>
      <p:sp>
        <p:nvSpPr>
          <p:cNvPr id="1226" name="Rectangle 5"/>
          <p:cNvSpPr txBox="1"/>
          <p:nvPr/>
        </p:nvSpPr>
        <p:spPr>
          <a:xfrm>
            <a:off x="11724632" y="-1"/>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solidFill>
                  <a:srgbClr val="808080"/>
                </a:solidFill>
                <a:latin typeface="Calibri"/>
                <a:ea typeface="Calibri"/>
                <a:cs typeface="Calibri"/>
                <a:sym typeface="Calibri"/>
              </a:defRPr>
            </a:lvl1pPr>
          </a:lstStyle>
          <a:p>
            <a:r>
              <a:t>James Hays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 name="Picture 3" descr="Picture 3"/>
          <p:cNvPicPr>
            <a:picLocks noChangeAspect="1"/>
          </p:cNvPicPr>
          <p:nvPr/>
        </p:nvPicPr>
        <p:blipFill>
          <a:blip r:embed="rId2">
            <a:extLst/>
          </a:blip>
          <a:stretch>
            <a:fillRect/>
          </a:stretch>
        </p:blipFill>
        <p:spPr>
          <a:xfrm>
            <a:off x="-1" y="3359573"/>
            <a:ext cx="6394028" cy="6394027"/>
          </a:xfrm>
          <a:prstGeom prst="rect">
            <a:avLst/>
          </a:prstGeom>
          <a:ln w="12700">
            <a:miter lim="400000"/>
          </a:ln>
        </p:spPr>
      </p:pic>
      <p:pic>
        <p:nvPicPr>
          <p:cNvPr id="1229" name="Picture 4" descr="Picture 4"/>
          <p:cNvPicPr>
            <a:picLocks noChangeAspect="1"/>
          </p:cNvPicPr>
          <p:nvPr/>
        </p:nvPicPr>
        <p:blipFill>
          <a:blip r:embed="rId3">
            <a:extLst/>
          </a:blip>
          <a:stretch>
            <a:fillRect/>
          </a:stretch>
        </p:blipFill>
        <p:spPr>
          <a:xfrm>
            <a:off x="6610773" y="3359573"/>
            <a:ext cx="6394027" cy="6394027"/>
          </a:xfrm>
          <a:prstGeom prst="rect">
            <a:avLst/>
          </a:prstGeom>
          <a:ln w="12700">
            <a:miter lim="400000"/>
          </a:ln>
        </p:spPr>
      </p:pic>
      <p:pic>
        <p:nvPicPr>
          <p:cNvPr id="1230" name="Picture 5" descr="Picture 5"/>
          <p:cNvPicPr>
            <a:picLocks noChangeAspect="1"/>
          </p:cNvPicPr>
          <p:nvPr/>
        </p:nvPicPr>
        <p:blipFill>
          <a:blip r:embed="rId4">
            <a:extLst/>
          </a:blip>
          <a:stretch>
            <a:fillRect/>
          </a:stretch>
        </p:blipFill>
        <p:spPr>
          <a:xfrm>
            <a:off x="6285653" y="2600960"/>
            <a:ext cx="451556" cy="451556"/>
          </a:xfrm>
          <a:prstGeom prst="rect">
            <a:avLst/>
          </a:prstGeom>
          <a:ln w="12700">
            <a:miter lim="400000"/>
          </a:ln>
        </p:spPr>
      </p:pic>
      <p:sp>
        <p:nvSpPr>
          <p:cNvPr id="1231"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Smoothing with box filter</a:t>
            </a:r>
          </a:p>
        </p:txBody>
      </p:sp>
      <p:sp>
        <p:nvSpPr>
          <p:cNvPr id="1232" name="Rectangle 6"/>
          <p:cNvSpPr txBox="1"/>
          <p:nvPr/>
        </p:nvSpPr>
        <p:spPr>
          <a:xfrm>
            <a:off x="11724632" y="-1"/>
            <a:ext cx="1083442" cy="37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600" b="0">
                <a:solidFill>
                  <a:srgbClr val="808080"/>
                </a:solidFill>
                <a:latin typeface="Calibri"/>
                <a:ea typeface="Calibri"/>
                <a:cs typeface="Calibri"/>
                <a:sym typeface="Calibri"/>
              </a:defRPr>
            </a:lvl1pPr>
          </a:lstStyle>
          <a:p>
            <a:r>
              <a:t>James Hays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Thinking in Frequency"/>
          <p:cNvSpPr txBox="1">
            <a:spLocks noGrp="1"/>
          </p:cNvSpPr>
          <p:nvPr>
            <p:ph type="ctrTitle"/>
          </p:nvPr>
        </p:nvSpPr>
        <p:spPr>
          <a:prstGeom prst="rect">
            <a:avLst/>
          </a:prstGeom>
        </p:spPr>
        <p:txBody>
          <a:bodyPr/>
          <a:lstStyle/>
          <a:p>
            <a:r>
              <a:t>Thinking in Frequency</a:t>
            </a:r>
          </a:p>
        </p:txBody>
      </p:sp>
      <p:sp>
        <p:nvSpPr>
          <p:cNvPr id="1235"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ontent Placeholder 2"/>
          <p:cNvSpPr txBox="1">
            <a:spLocks noGrp="1"/>
          </p:cNvSpPr>
          <p:nvPr>
            <p:ph type="body" sz="quarter" idx="1"/>
          </p:nvPr>
        </p:nvSpPr>
        <p:spPr>
          <a:xfrm>
            <a:off x="650239" y="975359"/>
            <a:ext cx="11704322" cy="1792677"/>
          </a:xfrm>
          <a:prstGeom prst="rect">
            <a:avLst/>
          </a:prstGeom>
        </p:spPr>
        <p:txBody>
          <a:bodyPr/>
          <a:lstStyle>
            <a:lvl1pPr marL="487680" indent="-830580">
              <a:buSzTx/>
              <a:buNone/>
              <a:defRPr>
                <a:solidFill>
                  <a:srgbClr val="17375E"/>
                </a:solidFill>
              </a:defRPr>
            </a:lvl1pPr>
          </a:lstStyle>
          <a:p>
            <a:r>
              <a:t>Why does a lower resolution image still make sense to us?  What information do we lose?</a:t>
            </a:r>
          </a:p>
        </p:txBody>
      </p:sp>
      <p:sp>
        <p:nvSpPr>
          <p:cNvPr id="1238" name="Right Arrow 16"/>
          <p:cNvSpPr/>
          <p:nvPr/>
        </p:nvSpPr>
        <p:spPr>
          <a:xfrm>
            <a:off x="7802880" y="5960533"/>
            <a:ext cx="866988" cy="541868"/>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239" name="TextBox 18"/>
          <p:cNvSpPr txBox="1"/>
          <p:nvPr/>
        </p:nvSpPr>
        <p:spPr>
          <a:xfrm>
            <a:off x="4226559" y="9315591"/>
            <a:ext cx="580975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1800" b="0">
                <a:latin typeface="Arial"/>
                <a:ea typeface="Arial"/>
                <a:cs typeface="Arial"/>
                <a:sym typeface="Arial"/>
              </a:defRPr>
            </a:pPr>
            <a:r>
              <a:t>Image: </a:t>
            </a:r>
            <a:r>
              <a:rPr u="sng">
                <a:solidFill>
                  <a:srgbClr val="0000FF"/>
                </a:solidFill>
                <a:uFill>
                  <a:solidFill>
                    <a:srgbClr val="0000FF"/>
                  </a:solidFill>
                </a:uFill>
                <a:hlinkClick r:id="rId2"/>
              </a:rPr>
              <a:t>http://www.flickr.com/photos/igorms/136916757/ </a:t>
            </a:r>
          </a:p>
        </p:txBody>
      </p:sp>
      <p:pic>
        <p:nvPicPr>
          <p:cNvPr id="1240" name="Picture 4" descr="Picture 4"/>
          <p:cNvPicPr>
            <a:picLocks noChangeAspect="1"/>
          </p:cNvPicPr>
          <p:nvPr/>
        </p:nvPicPr>
        <p:blipFill>
          <a:blip r:embed="rId3">
            <a:extLst/>
          </a:blip>
          <a:stretch>
            <a:fillRect/>
          </a:stretch>
        </p:blipFill>
        <p:spPr>
          <a:xfrm>
            <a:off x="650239" y="3793066"/>
            <a:ext cx="6773335" cy="4497494"/>
          </a:xfrm>
          <a:prstGeom prst="rect">
            <a:avLst/>
          </a:prstGeom>
          <a:ln w="12700">
            <a:miter lim="400000"/>
          </a:ln>
        </p:spPr>
      </p:pic>
      <p:pic>
        <p:nvPicPr>
          <p:cNvPr id="1241" name="Picture 4" descr="Picture 4"/>
          <p:cNvPicPr>
            <a:picLocks noChangeAspect="1"/>
          </p:cNvPicPr>
          <p:nvPr/>
        </p:nvPicPr>
        <p:blipFill>
          <a:blip r:embed="rId4">
            <a:extLst/>
          </a:blip>
          <a:stretch>
            <a:fillRect/>
          </a:stretch>
        </p:blipFill>
        <p:spPr>
          <a:xfrm>
            <a:off x="9103359" y="5201920"/>
            <a:ext cx="2856091" cy="1896534"/>
          </a:xfrm>
          <a:prstGeom prst="rect">
            <a:avLst/>
          </a:prstGeom>
          <a:ln w="12700">
            <a:miter lim="400000"/>
          </a:ln>
        </p:spPr>
      </p:pic>
      <p:sp>
        <p:nvSpPr>
          <p:cNvPr id="1242" name="TextBox 6"/>
          <p:cNvSpPr txBox="1"/>
          <p:nvPr/>
        </p:nvSpPr>
        <p:spPr>
          <a:xfrm>
            <a:off x="11295663" y="9315591"/>
            <a:ext cx="1438670"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Slide: Hoiem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Content Placeholder 2"/>
          <p:cNvSpPr txBox="1">
            <a:spLocks noGrp="1"/>
          </p:cNvSpPr>
          <p:nvPr>
            <p:ph type="body" idx="1"/>
          </p:nvPr>
        </p:nvSpPr>
        <p:spPr>
          <a:xfrm>
            <a:off x="541866" y="758613"/>
            <a:ext cx="11704322" cy="7087166"/>
          </a:xfrm>
          <a:prstGeom prst="rect">
            <a:avLst/>
          </a:prstGeom>
        </p:spPr>
        <p:txBody>
          <a:bodyPr/>
          <a:lstStyle>
            <a:lvl1pPr marL="487680" indent="-830580">
              <a:buSzTx/>
              <a:buNone/>
              <a:defRPr>
                <a:solidFill>
                  <a:srgbClr val="17375E"/>
                </a:solidFill>
              </a:defRPr>
            </a:lvl1pPr>
          </a:lstStyle>
          <a:p>
            <a:r>
              <a:t>Why do we get different, distance-dependent interpretations of hybrid images?</a:t>
            </a:r>
          </a:p>
        </p:txBody>
      </p:sp>
      <p:pic>
        <p:nvPicPr>
          <p:cNvPr id="1245" name="Picture 2" descr="Picture 2"/>
          <p:cNvPicPr>
            <a:picLocks noChangeAspect="1"/>
          </p:cNvPicPr>
          <p:nvPr/>
        </p:nvPicPr>
        <p:blipFill>
          <a:blip r:embed="rId2">
            <a:extLst/>
          </a:blip>
          <a:stretch>
            <a:fillRect/>
          </a:stretch>
        </p:blipFill>
        <p:spPr>
          <a:xfrm>
            <a:off x="1329831" y="3382150"/>
            <a:ext cx="4867770" cy="5337388"/>
          </a:xfrm>
          <a:prstGeom prst="rect">
            <a:avLst/>
          </a:prstGeom>
          <a:ln w="12700">
            <a:miter lim="400000"/>
          </a:ln>
        </p:spPr>
      </p:pic>
      <p:pic>
        <p:nvPicPr>
          <p:cNvPr id="1246" name="Picture 2" descr="Picture 2"/>
          <p:cNvPicPr>
            <a:picLocks noChangeAspect="1"/>
          </p:cNvPicPr>
          <p:nvPr/>
        </p:nvPicPr>
        <p:blipFill>
          <a:blip r:embed="rId3">
            <a:extLst/>
          </a:blip>
          <a:stretch>
            <a:fillRect/>
          </a:stretch>
        </p:blipFill>
        <p:spPr>
          <a:xfrm>
            <a:off x="9320107" y="2817706"/>
            <a:ext cx="2404535" cy="2926081"/>
          </a:xfrm>
          <a:prstGeom prst="rect">
            <a:avLst/>
          </a:prstGeom>
          <a:ln w="12700">
            <a:miter lim="400000"/>
          </a:ln>
        </p:spPr>
      </p:pic>
      <p:pic>
        <p:nvPicPr>
          <p:cNvPr id="1247" name="Picture 2" descr="Picture 2"/>
          <p:cNvPicPr>
            <a:picLocks noChangeAspect="1"/>
          </p:cNvPicPr>
          <p:nvPr/>
        </p:nvPicPr>
        <p:blipFill>
          <a:blip r:embed="rId4">
            <a:extLst/>
          </a:blip>
          <a:stretch>
            <a:fillRect/>
          </a:stretch>
        </p:blipFill>
        <p:spPr>
          <a:xfrm>
            <a:off x="9428480" y="6827519"/>
            <a:ext cx="2167468" cy="2354864"/>
          </a:xfrm>
          <a:prstGeom prst="rect">
            <a:avLst/>
          </a:prstGeom>
          <a:ln w="12700">
            <a:miter lim="400000"/>
          </a:ln>
        </p:spPr>
      </p:pic>
      <p:sp>
        <p:nvSpPr>
          <p:cNvPr id="1248" name="TextBox 12"/>
          <p:cNvSpPr txBox="1"/>
          <p:nvPr/>
        </p:nvSpPr>
        <p:spPr>
          <a:xfrm>
            <a:off x="7369386" y="5635413"/>
            <a:ext cx="484086" cy="746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4400">
                <a:latin typeface="Arial"/>
                <a:ea typeface="Arial"/>
                <a:cs typeface="Arial"/>
                <a:sym typeface="Arial"/>
              </a:defRPr>
            </a:lvl1pPr>
          </a:lstStyle>
          <a:p>
            <a:r>
              <a:t>?</a:t>
            </a:r>
          </a:p>
        </p:txBody>
      </p:sp>
      <p:sp>
        <p:nvSpPr>
          <p:cNvPr id="1249" name="Straight Arrow Connector 14"/>
          <p:cNvSpPr/>
          <p:nvPr/>
        </p:nvSpPr>
        <p:spPr>
          <a:xfrm flipV="1">
            <a:off x="6610773" y="4660053"/>
            <a:ext cx="2492588" cy="1300481"/>
          </a:xfrm>
          <a:prstGeom prst="line">
            <a:avLst/>
          </a:prstGeom>
          <a:ln w="508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endParaRPr/>
          </a:p>
        </p:txBody>
      </p:sp>
      <p:sp>
        <p:nvSpPr>
          <p:cNvPr id="1250" name="Straight Arrow Connector 15"/>
          <p:cNvSpPr/>
          <p:nvPr/>
        </p:nvSpPr>
        <p:spPr>
          <a:xfrm>
            <a:off x="6719146" y="6177279"/>
            <a:ext cx="2600961" cy="1192108"/>
          </a:xfrm>
          <a:prstGeom prst="line">
            <a:avLst/>
          </a:prstGeom>
          <a:ln w="508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endParaRPr/>
          </a:p>
        </p:txBody>
      </p:sp>
      <p:sp>
        <p:nvSpPr>
          <p:cNvPr id="1251" name="TextBox 8"/>
          <p:cNvSpPr txBox="1"/>
          <p:nvPr/>
        </p:nvSpPr>
        <p:spPr>
          <a:xfrm>
            <a:off x="11295663" y="9315591"/>
            <a:ext cx="1438670"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Slide: Hoiem</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Rectangle 9"/>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sz="3400" b="0">
                <a:latin typeface="Arial"/>
                <a:ea typeface="Arial"/>
                <a:cs typeface="Arial"/>
                <a:sym typeface="Arial"/>
              </a:defRPr>
            </a:pPr>
            <a:endParaRPr/>
          </a:p>
        </p:txBody>
      </p:sp>
      <p:pic>
        <p:nvPicPr>
          <p:cNvPr id="1254" name="Picture 5" descr="Picture 5"/>
          <p:cNvPicPr>
            <a:picLocks noChangeAspect="1"/>
          </p:cNvPicPr>
          <p:nvPr/>
        </p:nvPicPr>
        <p:blipFill>
          <a:blip r:embed="rId3">
            <a:extLst/>
          </a:blip>
          <a:stretch>
            <a:fillRect/>
          </a:stretch>
        </p:blipFill>
        <p:spPr>
          <a:xfrm>
            <a:off x="5755076" y="-1"/>
            <a:ext cx="7249725" cy="9753601"/>
          </a:xfrm>
          <a:prstGeom prst="rect">
            <a:avLst/>
          </a:prstGeom>
          <a:ln w="12700">
            <a:miter lim="400000"/>
          </a:ln>
        </p:spPr>
      </p:pic>
      <p:sp>
        <p:nvSpPr>
          <p:cNvPr id="1255" name="Text Box 12"/>
          <p:cNvSpPr txBox="1"/>
          <p:nvPr/>
        </p:nvSpPr>
        <p:spPr>
          <a:xfrm>
            <a:off x="-1" y="8412480"/>
            <a:ext cx="4889573" cy="1189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1800">
                <a:latin typeface="Arial"/>
                <a:ea typeface="Arial"/>
                <a:cs typeface="Arial"/>
                <a:sym typeface="Arial"/>
              </a:defRPr>
            </a:pPr>
            <a:r>
              <a:t>Salvador Dali</a:t>
            </a:r>
          </a:p>
          <a:p>
            <a:pPr algn="l" defTabSz="1300480">
              <a:defRPr sz="1800" b="0" i="1">
                <a:latin typeface="Arial"/>
                <a:ea typeface="Arial"/>
                <a:cs typeface="Arial"/>
                <a:sym typeface="Arial"/>
              </a:defRPr>
            </a:pPr>
            <a:r>
              <a:t>“Gala Contemplating the Mediterranean Sea, </a:t>
            </a:r>
            <a:endParaRPr sz="3800"/>
          </a:p>
          <a:p>
            <a:pPr algn="l" defTabSz="1300480">
              <a:defRPr sz="1800" b="0" i="1">
                <a:latin typeface="Arial"/>
                <a:ea typeface="Arial"/>
                <a:cs typeface="Arial"/>
                <a:sym typeface="Arial"/>
              </a:defRPr>
            </a:pPr>
            <a:r>
              <a:t>which at 30 meters becomes the portrait </a:t>
            </a:r>
            <a:endParaRPr sz="3800"/>
          </a:p>
          <a:p>
            <a:pPr algn="l" defTabSz="1300480">
              <a:defRPr sz="1800" b="0" i="1">
                <a:latin typeface="Arial"/>
                <a:ea typeface="Arial"/>
                <a:cs typeface="Arial"/>
                <a:sym typeface="Arial"/>
              </a:defRPr>
            </a:pPr>
            <a:r>
              <a:t>of Abraham Lincoln</a:t>
            </a:r>
            <a:r>
              <a:rPr i="0"/>
              <a:t>”, 1976</a:t>
            </a:r>
          </a:p>
        </p:txBody>
      </p:sp>
      <p:sp>
        <p:nvSpPr>
          <p:cNvPr id="1256" name="TextBox 5"/>
          <p:cNvSpPr txBox="1"/>
          <p:nvPr/>
        </p:nvSpPr>
        <p:spPr>
          <a:xfrm>
            <a:off x="-54187" y="-4235"/>
            <a:ext cx="663573"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Rectangle 9"/>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sz="3400" b="0">
                <a:latin typeface="Arial"/>
                <a:ea typeface="Arial"/>
                <a:cs typeface="Arial"/>
                <a:sym typeface="Arial"/>
              </a:defRPr>
            </a:pPr>
            <a:endParaRPr/>
          </a:p>
        </p:txBody>
      </p:sp>
      <p:pic>
        <p:nvPicPr>
          <p:cNvPr id="1261" name="Picture 5" descr="Picture 5"/>
          <p:cNvPicPr>
            <a:picLocks noChangeAspect="1"/>
          </p:cNvPicPr>
          <p:nvPr/>
        </p:nvPicPr>
        <p:blipFill>
          <a:blip r:embed="rId3">
            <a:extLst/>
          </a:blip>
          <a:stretch>
            <a:fillRect/>
          </a:stretch>
        </p:blipFill>
        <p:spPr>
          <a:xfrm>
            <a:off x="5755076" y="-1"/>
            <a:ext cx="7249725" cy="9753601"/>
          </a:xfrm>
          <a:prstGeom prst="rect">
            <a:avLst/>
          </a:prstGeom>
          <a:ln w="12700">
            <a:miter lim="400000"/>
          </a:ln>
        </p:spPr>
      </p:pic>
      <p:sp>
        <p:nvSpPr>
          <p:cNvPr id="1262" name="Text Box 12"/>
          <p:cNvSpPr txBox="1"/>
          <p:nvPr/>
        </p:nvSpPr>
        <p:spPr>
          <a:xfrm>
            <a:off x="-1" y="4551679"/>
            <a:ext cx="4373077"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a:latin typeface="Arial"/>
                <a:ea typeface="Arial"/>
                <a:cs typeface="Arial"/>
                <a:sym typeface="Arial"/>
              </a:defRPr>
            </a:lvl1pPr>
          </a:lstStyle>
          <a:p>
            <a:r>
              <a:t>Salvador Dali invented Hybrid Images?</a:t>
            </a:r>
          </a:p>
        </p:txBody>
      </p:sp>
      <p:sp>
        <p:nvSpPr>
          <p:cNvPr id="1263" name="Text Box 12"/>
          <p:cNvSpPr txBox="1"/>
          <p:nvPr/>
        </p:nvSpPr>
        <p:spPr>
          <a:xfrm>
            <a:off x="-1" y="8412480"/>
            <a:ext cx="4889573" cy="1189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1800">
                <a:latin typeface="Arial"/>
                <a:ea typeface="Arial"/>
                <a:cs typeface="Arial"/>
                <a:sym typeface="Arial"/>
              </a:defRPr>
            </a:pPr>
            <a:r>
              <a:t>Salvador Dali</a:t>
            </a:r>
          </a:p>
          <a:p>
            <a:pPr algn="l" defTabSz="1300480">
              <a:defRPr sz="1800" b="0" i="1">
                <a:latin typeface="Arial"/>
                <a:ea typeface="Arial"/>
                <a:cs typeface="Arial"/>
                <a:sym typeface="Arial"/>
              </a:defRPr>
            </a:pPr>
            <a:r>
              <a:t>“Gala Contemplating the Mediterranean Sea, </a:t>
            </a:r>
            <a:endParaRPr sz="3800"/>
          </a:p>
          <a:p>
            <a:pPr algn="l" defTabSz="1300480">
              <a:defRPr sz="1800" b="0" i="1">
                <a:latin typeface="Arial"/>
                <a:ea typeface="Arial"/>
                <a:cs typeface="Arial"/>
                <a:sym typeface="Arial"/>
              </a:defRPr>
            </a:pPr>
            <a:r>
              <a:t>which at 30 meters becomes the portrait </a:t>
            </a:r>
            <a:endParaRPr sz="3800"/>
          </a:p>
          <a:p>
            <a:pPr algn="l" defTabSz="1300480">
              <a:defRPr sz="1800" b="0" i="1">
                <a:latin typeface="Arial"/>
                <a:ea typeface="Arial"/>
                <a:cs typeface="Arial"/>
                <a:sym typeface="Arial"/>
              </a:defRPr>
            </a:pPr>
            <a:r>
              <a:t>of Abraham Lincoln</a:t>
            </a:r>
            <a:r>
              <a:rPr i="0"/>
              <a:t>”, 1976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 grpId="1" animBg="1" advAuto="0"/>
      <p:bldP spid="1263"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4"/>
          <p:cNvGrpSpPr/>
          <p:nvPr/>
        </p:nvGrpSpPr>
        <p:grpSpPr>
          <a:xfrm>
            <a:off x="7802880" y="3576320"/>
            <a:ext cx="3235397" cy="2564836"/>
            <a:chOff x="0" y="0"/>
            <a:chExt cx="3235396" cy="2564835"/>
          </a:xfrm>
        </p:grpSpPr>
        <p:grpSp>
          <p:nvGrpSpPr>
            <p:cNvPr id="225" name="Group 5"/>
            <p:cNvGrpSpPr/>
            <p:nvPr/>
          </p:nvGrpSpPr>
          <p:grpSpPr>
            <a:xfrm>
              <a:off x="634435" y="-1"/>
              <a:ext cx="2600962" cy="2564837"/>
              <a:chOff x="0" y="0"/>
              <a:chExt cx="2600960" cy="2564835"/>
            </a:xfrm>
          </p:grpSpPr>
          <p:grpSp>
            <p:nvGrpSpPr>
              <p:cNvPr id="192" name="Rectangle 6"/>
              <p:cNvGrpSpPr/>
              <p:nvPr/>
            </p:nvGrpSpPr>
            <p:grpSpPr>
              <a:xfrm>
                <a:off x="1733973" y="1709137"/>
                <a:ext cx="866988" cy="855698"/>
                <a:chOff x="0" y="0"/>
                <a:chExt cx="866986" cy="855697"/>
              </a:xfrm>
            </p:grpSpPr>
            <p:sp>
              <p:nvSpPr>
                <p:cNvPr id="19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91"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195" name="Rectangle 7"/>
              <p:cNvGrpSpPr/>
              <p:nvPr/>
            </p:nvGrpSpPr>
            <p:grpSpPr>
              <a:xfrm>
                <a:off x="866986" y="1709137"/>
                <a:ext cx="866988" cy="855698"/>
                <a:chOff x="0" y="0"/>
                <a:chExt cx="866986" cy="855697"/>
              </a:xfrm>
            </p:grpSpPr>
            <p:sp>
              <p:nvSpPr>
                <p:cNvPr id="193"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94"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198" name="Rectangle 8"/>
              <p:cNvGrpSpPr/>
              <p:nvPr/>
            </p:nvGrpSpPr>
            <p:grpSpPr>
              <a:xfrm>
                <a:off x="-1" y="1709137"/>
                <a:ext cx="866988" cy="855698"/>
                <a:chOff x="0" y="0"/>
                <a:chExt cx="866986" cy="855697"/>
              </a:xfrm>
            </p:grpSpPr>
            <p:sp>
              <p:nvSpPr>
                <p:cNvPr id="196"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197"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01" name="Rectangle 9"/>
              <p:cNvGrpSpPr/>
              <p:nvPr/>
            </p:nvGrpSpPr>
            <p:grpSpPr>
              <a:xfrm>
                <a:off x="1733973" y="855697"/>
                <a:ext cx="866988" cy="853441"/>
                <a:chOff x="0" y="0"/>
                <a:chExt cx="866986" cy="853440"/>
              </a:xfrm>
            </p:grpSpPr>
            <p:sp>
              <p:nvSpPr>
                <p:cNvPr id="19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00"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04" name="Rectangle 10"/>
              <p:cNvGrpSpPr/>
              <p:nvPr/>
            </p:nvGrpSpPr>
            <p:grpSpPr>
              <a:xfrm>
                <a:off x="866986" y="855697"/>
                <a:ext cx="866988" cy="853441"/>
                <a:chOff x="0" y="0"/>
                <a:chExt cx="866986" cy="853440"/>
              </a:xfrm>
            </p:grpSpPr>
            <p:sp>
              <p:nvSpPr>
                <p:cNvPr id="202"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03"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07" name="Rectangle 11"/>
              <p:cNvGrpSpPr/>
              <p:nvPr/>
            </p:nvGrpSpPr>
            <p:grpSpPr>
              <a:xfrm>
                <a:off x="-1" y="855697"/>
                <a:ext cx="866988" cy="853441"/>
                <a:chOff x="0" y="0"/>
                <a:chExt cx="866986" cy="853440"/>
              </a:xfrm>
            </p:grpSpPr>
            <p:sp>
              <p:nvSpPr>
                <p:cNvPr id="205"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06" name="1"/>
                <p:cNvSpPr txBox="1"/>
                <p:nvPr/>
              </p:nvSpPr>
              <p:spPr>
                <a:xfrm>
                  <a:off x="-1" y="229336"/>
                  <a:ext cx="866988"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10" name="Rectangle 12"/>
              <p:cNvGrpSpPr/>
              <p:nvPr/>
            </p:nvGrpSpPr>
            <p:grpSpPr>
              <a:xfrm>
                <a:off x="1733973" y="-1"/>
                <a:ext cx="866988" cy="855699"/>
                <a:chOff x="0" y="0"/>
                <a:chExt cx="866986" cy="855697"/>
              </a:xfrm>
            </p:grpSpPr>
            <p:sp>
              <p:nvSpPr>
                <p:cNvPr id="20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09"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13" name="Rectangle 13"/>
              <p:cNvGrpSpPr/>
              <p:nvPr/>
            </p:nvGrpSpPr>
            <p:grpSpPr>
              <a:xfrm>
                <a:off x="866986" y="-1"/>
                <a:ext cx="866988" cy="855699"/>
                <a:chOff x="0" y="0"/>
                <a:chExt cx="866986" cy="855697"/>
              </a:xfrm>
            </p:grpSpPr>
            <p:sp>
              <p:nvSpPr>
                <p:cNvPr id="211"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12"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216" name="Rectangle 14"/>
              <p:cNvGrpSpPr/>
              <p:nvPr/>
            </p:nvGrpSpPr>
            <p:grpSpPr>
              <a:xfrm>
                <a:off x="-1" y="-1"/>
                <a:ext cx="866988" cy="855699"/>
                <a:chOff x="0" y="0"/>
                <a:chExt cx="866986" cy="855697"/>
              </a:xfrm>
            </p:grpSpPr>
            <p:sp>
              <p:nvSpPr>
                <p:cNvPr id="214"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15" name="1"/>
                <p:cNvSpPr txBox="1"/>
                <p:nvPr/>
              </p:nvSpPr>
              <p:spPr>
                <a:xfrm>
                  <a:off x="-1" y="230465"/>
                  <a:ext cx="866988"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217"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18"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19"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20"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21"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22"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23"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24"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226"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228" name="Text Box 24"/>
          <p:cNvSpPr txBox="1"/>
          <p:nvPr/>
        </p:nvSpPr>
        <p:spPr>
          <a:xfrm>
            <a:off x="8770856" y="9274950"/>
            <a:ext cx="3993640" cy="4511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2200" b="0">
                <a:solidFill>
                  <a:srgbClr val="808080"/>
                </a:solidFill>
                <a:latin typeface="Arial"/>
                <a:ea typeface="Arial"/>
                <a:cs typeface="Arial"/>
                <a:sym typeface="Arial"/>
              </a:defRPr>
            </a:lvl1pPr>
          </a:lstStyle>
          <a:p>
            <a:r>
              <a:t>Slide credit: David Lowe (UBC)</a:t>
            </a:r>
          </a:p>
        </p:txBody>
      </p:sp>
      <p:pic>
        <p:nvPicPr>
          <p:cNvPr id="229" name="Object 26" descr="Object 26"/>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230"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Example: box filter</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 name="Rectangle 2"/>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sz="3400" b="0">
                <a:latin typeface="Arial"/>
                <a:ea typeface="Arial"/>
                <a:cs typeface="Arial"/>
                <a:sym typeface="Arial"/>
              </a:defRPr>
            </a:pPr>
            <a:endParaRPr/>
          </a:p>
        </p:txBody>
      </p:sp>
      <p:sp>
        <p:nvSpPr>
          <p:cNvPr id="1268" name="Rectangle 4"/>
          <p:cNvSpPr txBox="1">
            <a:spLocks noGrp="1"/>
          </p:cNvSpPr>
          <p:nvPr>
            <p:ph type="title"/>
          </p:nvPr>
        </p:nvSpPr>
        <p:spPr>
          <a:prstGeom prst="rect">
            <a:avLst/>
          </a:prstGeom>
        </p:spPr>
        <p:txBody>
          <a:bodyPr/>
          <a:lstStyle/>
          <a:p>
            <a:endParaRPr/>
          </a:p>
        </p:txBody>
      </p:sp>
      <p:pic>
        <p:nvPicPr>
          <p:cNvPr id="1269" name="Picture 5" descr="Picture 5"/>
          <p:cNvPicPr>
            <a:picLocks noChangeAspect="1"/>
          </p:cNvPicPr>
          <p:nvPr/>
        </p:nvPicPr>
        <p:blipFill>
          <a:blip r:embed="rId2">
            <a:extLst/>
          </a:blip>
          <a:stretch>
            <a:fillRect/>
          </a:stretch>
        </p:blipFill>
        <p:spPr>
          <a:xfrm>
            <a:off x="5773138" y="-1"/>
            <a:ext cx="7231662" cy="97536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Title 1"/>
          <p:cNvSpPr txBox="1">
            <a:spLocks noGrp="1"/>
          </p:cNvSpPr>
          <p:nvPr>
            <p:ph type="title"/>
          </p:nvPr>
        </p:nvSpPr>
        <p:spPr>
          <a:prstGeom prst="rect">
            <a:avLst/>
          </a:prstGeom>
        </p:spPr>
        <p:txBody>
          <a:bodyPr/>
          <a:lstStyle/>
          <a:p>
            <a:r>
              <a:t>Hybrid Images</a:t>
            </a:r>
          </a:p>
        </p:txBody>
      </p:sp>
      <p:sp>
        <p:nvSpPr>
          <p:cNvPr id="1272" name="Content Placeholder 2"/>
          <p:cNvSpPr txBox="1">
            <a:spLocks noGrp="1"/>
          </p:cNvSpPr>
          <p:nvPr>
            <p:ph type="body" sz="quarter" idx="1"/>
          </p:nvPr>
        </p:nvSpPr>
        <p:spPr>
          <a:xfrm>
            <a:off x="758613" y="8236373"/>
            <a:ext cx="11054081" cy="1300481"/>
          </a:xfrm>
          <a:prstGeom prst="rect">
            <a:avLst/>
          </a:prstGeom>
        </p:spPr>
        <p:txBody>
          <a:bodyPr/>
          <a:lstStyle/>
          <a:p>
            <a:pPr marL="463506" indent="-463506" algn="ctr" defTabSz="1274470">
              <a:lnSpc>
                <a:spcPct val="90000"/>
              </a:lnSpc>
              <a:spcBef>
                <a:spcPts val="900"/>
              </a:spcBef>
              <a:defRPr sz="3920"/>
            </a:pPr>
            <a:r>
              <a:t>A. Oliva, A. Torralba, P.G. Schyns, </a:t>
            </a:r>
            <a:br/>
            <a:r>
              <a:rPr u="sng">
                <a:solidFill>
                  <a:srgbClr val="0000FF"/>
                </a:solidFill>
                <a:uFill>
                  <a:solidFill>
                    <a:srgbClr val="0000FF"/>
                  </a:solidFill>
                </a:uFill>
                <a:hlinkClick r:id="rId2"/>
              </a:rPr>
              <a:t>“Hybrid Images,”</a:t>
            </a:r>
            <a:r>
              <a:t> SIGGRAPH 2006</a:t>
            </a:r>
          </a:p>
        </p:txBody>
      </p:sp>
      <p:pic>
        <p:nvPicPr>
          <p:cNvPr id="1273" name="Picture 2" descr="Picture 2"/>
          <p:cNvPicPr>
            <a:picLocks noChangeAspect="1"/>
          </p:cNvPicPr>
          <p:nvPr/>
        </p:nvPicPr>
        <p:blipFill>
          <a:blip r:embed="rId3">
            <a:extLst/>
          </a:blip>
          <a:stretch>
            <a:fillRect/>
          </a:stretch>
        </p:blipFill>
        <p:spPr>
          <a:xfrm>
            <a:off x="108373" y="2783840"/>
            <a:ext cx="12788054" cy="4185921"/>
          </a:xfrm>
          <a:prstGeom prst="rect">
            <a:avLst/>
          </a:prstGeom>
          <a:ln w="12700">
            <a:miter lim="400000"/>
          </a:ln>
        </p:spPr>
      </p:pic>
      <p:sp>
        <p:nvSpPr>
          <p:cNvPr id="1274" name="TextBox 4"/>
          <p:cNvSpPr txBox="1"/>
          <p:nvPr/>
        </p:nvSpPr>
        <p:spPr>
          <a:xfrm>
            <a:off x="12160808" y="-1"/>
            <a:ext cx="663573"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Content Placeholder 2"/>
          <p:cNvSpPr txBox="1">
            <a:spLocks noGrp="1"/>
          </p:cNvSpPr>
          <p:nvPr>
            <p:ph type="body" sz="quarter" idx="1"/>
          </p:nvPr>
        </p:nvSpPr>
        <p:spPr>
          <a:xfrm>
            <a:off x="325119" y="1733973"/>
            <a:ext cx="12340112" cy="1950721"/>
          </a:xfrm>
          <a:prstGeom prst="rect">
            <a:avLst/>
          </a:prstGeom>
        </p:spPr>
        <p:txBody>
          <a:bodyPr/>
          <a:lstStyle>
            <a:lvl1pPr marL="457200" indent="-457200">
              <a:spcBef>
                <a:spcPts val="700"/>
              </a:spcBef>
              <a:defRPr sz="2800"/>
            </a:lvl1pPr>
          </a:lstStyle>
          <a:p>
            <a:r>
              <a:t>Early processing in humans filters for orientations and scales of frequency.</a:t>
            </a:r>
          </a:p>
        </p:txBody>
      </p:sp>
      <p:pic>
        <p:nvPicPr>
          <p:cNvPr id="1277" name="Picture 2" descr="Picture 2"/>
          <p:cNvPicPr>
            <a:picLocks noChangeAspect="1"/>
          </p:cNvPicPr>
          <p:nvPr/>
        </p:nvPicPr>
        <p:blipFill>
          <a:blip r:embed="rId2">
            <a:extLst/>
          </a:blip>
          <a:stretch>
            <a:fillRect/>
          </a:stretch>
        </p:blipFill>
        <p:spPr>
          <a:xfrm>
            <a:off x="568298" y="2709331"/>
            <a:ext cx="11894636" cy="6070707"/>
          </a:xfrm>
          <a:prstGeom prst="rect">
            <a:avLst/>
          </a:prstGeom>
          <a:ln w="12700">
            <a:miter lim="400000"/>
          </a:ln>
        </p:spPr>
      </p:pic>
      <p:sp>
        <p:nvSpPr>
          <p:cNvPr id="1278" name="TextBox 5"/>
          <p:cNvSpPr txBox="1"/>
          <p:nvPr/>
        </p:nvSpPr>
        <p:spPr>
          <a:xfrm>
            <a:off x="2059093" y="8729463"/>
            <a:ext cx="7794747"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Early Visual Processing: Multi-scale edge and blob filters</a:t>
            </a:r>
          </a:p>
        </p:txBody>
      </p:sp>
      <p:sp>
        <p:nvSpPr>
          <p:cNvPr id="1279" name="Title 6"/>
          <p:cNvSpPr txBox="1">
            <a:spLocks noGrp="1"/>
          </p:cNvSpPr>
          <p:nvPr>
            <p:ph type="title"/>
          </p:nvPr>
        </p:nvSpPr>
        <p:spPr>
          <a:prstGeom prst="rect">
            <a:avLst/>
          </a:prstGeom>
        </p:spPr>
        <p:txBody>
          <a:bodyPr/>
          <a:lstStyle/>
          <a:p>
            <a:r>
              <a:t>Clues from Human Perception</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1" name="Picture 2" descr="Picture 2"/>
          <p:cNvPicPr>
            <a:picLocks noChangeAspect="1"/>
          </p:cNvPicPr>
          <p:nvPr/>
        </p:nvPicPr>
        <p:blipFill>
          <a:blip r:embed="rId3">
            <a:extLst/>
          </a:blip>
          <a:stretch>
            <a:fillRect/>
          </a:stretch>
        </p:blipFill>
        <p:spPr>
          <a:xfrm>
            <a:off x="2506133" y="2659662"/>
            <a:ext cx="8128001" cy="5418668"/>
          </a:xfrm>
          <a:prstGeom prst="rect">
            <a:avLst/>
          </a:prstGeom>
          <a:ln w="50800">
            <a:solidFill>
              <a:srgbClr val="000000"/>
            </a:solidFill>
            <a:miter/>
          </a:ln>
        </p:spPr>
      </p:pic>
      <p:sp>
        <p:nvSpPr>
          <p:cNvPr id="1282" name="Rectangle 4"/>
          <p:cNvSpPr txBox="1">
            <a:spLocks noGrp="1"/>
          </p:cNvSpPr>
          <p:nvPr>
            <p:ph type="title"/>
          </p:nvPr>
        </p:nvSpPr>
        <p:spPr>
          <a:prstGeom prst="rect">
            <a:avLst/>
          </a:prstGeom>
        </p:spPr>
        <p:txBody>
          <a:bodyPr/>
          <a:lstStyle>
            <a:lvl1pPr>
              <a:defRPr sz="4200">
                <a:effectLst>
                  <a:outerShdw blurRad="38100" dist="38100" dir="2700000" rotWithShape="0">
                    <a:srgbClr val="C0C0C0"/>
                  </a:outerShdw>
                </a:effectLst>
              </a:defRPr>
            </a:lvl1pPr>
          </a:lstStyle>
          <a:p>
            <a:r>
              <a:t>Campbell-Robson contrast sensitivity curve</a:t>
            </a:r>
          </a:p>
        </p:txBody>
      </p:sp>
      <p:sp>
        <p:nvSpPr>
          <p:cNvPr id="1283" name="Freeform 5"/>
          <p:cNvSpPr/>
          <p:nvPr/>
        </p:nvSpPr>
        <p:spPr>
          <a:xfrm>
            <a:off x="2497554" y="3021955"/>
            <a:ext cx="8024144" cy="5063599"/>
          </a:xfrm>
          <a:custGeom>
            <a:avLst/>
            <a:gdLst/>
            <a:ahLst/>
            <a:cxnLst>
              <a:cxn ang="0">
                <a:pos x="wd2" y="hd2"/>
              </a:cxn>
              <a:cxn ang="5400000">
                <a:pos x="wd2" y="hd2"/>
              </a:cxn>
              <a:cxn ang="10800000">
                <a:pos x="wd2" y="hd2"/>
              </a:cxn>
              <a:cxn ang="16200000">
                <a:pos x="wd2" y="hd2"/>
              </a:cxn>
            </a:cxnLst>
            <a:rect l="0" t="0" r="r" b="b"/>
            <a:pathLst>
              <a:path w="21600" h="21359" extrusionOk="0">
                <a:moveTo>
                  <a:pt x="0" y="21359"/>
                </a:moveTo>
                <a:cubicBezTo>
                  <a:pt x="2034" y="15332"/>
                  <a:pt x="4067" y="9304"/>
                  <a:pt x="5967" y="5748"/>
                </a:cubicBezTo>
                <a:cubicBezTo>
                  <a:pt x="7866" y="2192"/>
                  <a:pt x="9597" y="282"/>
                  <a:pt x="11397" y="21"/>
                </a:cubicBezTo>
                <a:cubicBezTo>
                  <a:pt x="13197" y="-241"/>
                  <a:pt x="15066" y="1976"/>
                  <a:pt x="16767" y="4178"/>
                </a:cubicBezTo>
                <a:cubicBezTo>
                  <a:pt x="18467" y="6379"/>
                  <a:pt x="20794" y="11721"/>
                  <a:pt x="21600" y="13230"/>
                </a:cubicBezTo>
              </a:path>
            </a:pathLst>
          </a:custGeom>
          <a:ln w="101600">
            <a:solidFill>
              <a:srgbClr val="000000"/>
            </a:solidFill>
          </a:ln>
        </p:spPr>
        <p:txBody>
          <a:bodyPr lIns="65023" tIns="65023" rIns="65023" bIns="65023" anchor="ctr"/>
          <a:lstStyle/>
          <a:p>
            <a:pPr algn="l" defTabSz="1300480">
              <a:defRPr b="0">
                <a:latin typeface="Arial"/>
                <a:ea typeface="Arial"/>
                <a:cs typeface="Arial"/>
                <a:sym typeface="Arial"/>
              </a:defRPr>
            </a:pPr>
            <a:endParaRPr/>
          </a:p>
        </p:txBody>
      </p:sp>
      <p:sp>
        <p:nvSpPr>
          <p:cNvPr id="1284" name="Rectangle 1"/>
          <p:cNvSpPr txBox="1"/>
          <p:nvPr/>
        </p:nvSpPr>
        <p:spPr>
          <a:xfrm>
            <a:off x="4182307" y="1417884"/>
            <a:ext cx="5137801" cy="831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Perceptual cues in the mid-high frequencies dominate perception.</a:t>
            </a:r>
          </a:p>
        </p:txBody>
      </p:sp>
      <p:sp>
        <p:nvSpPr>
          <p:cNvPr id="1285" name="TextBox 2"/>
          <p:cNvSpPr txBox="1"/>
          <p:nvPr/>
        </p:nvSpPr>
        <p:spPr>
          <a:xfrm>
            <a:off x="2454205" y="8344746"/>
            <a:ext cx="5565423"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Frequency increase (log)</a:t>
            </a:r>
          </a:p>
        </p:txBody>
      </p:sp>
      <p:sp>
        <p:nvSpPr>
          <p:cNvPr id="1286" name="Straight Arrow Connector 4"/>
          <p:cNvSpPr/>
          <p:nvPr/>
        </p:nvSpPr>
        <p:spPr>
          <a:xfrm>
            <a:off x="6408476" y="8626517"/>
            <a:ext cx="2167467" cy="1"/>
          </a:xfrm>
          <a:prstGeom prst="line">
            <a:avLst/>
          </a:prstGeom>
          <a:ln w="127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endParaRPr/>
          </a:p>
        </p:txBody>
      </p:sp>
      <p:sp>
        <p:nvSpPr>
          <p:cNvPr id="1287" name="TextBox 8"/>
          <p:cNvSpPr txBox="1"/>
          <p:nvPr/>
        </p:nvSpPr>
        <p:spPr>
          <a:xfrm rot="16200000">
            <a:off x="-817841" y="5197309"/>
            <a:ext cx="5565423"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Contrast decrease (log)</a:t>
            </a:r>
          </a:p>
        </p:txBody>
      </p:sp>
      <p:sp>
        <p:nvSpPr>
          <p:cNvPr id="1288" name="Straight Arrow Connector 6"/>
          <p:cNvSpPr/>
          <p:nvPr/>
        </p:nvSpPr>
        <p:spPr>
          <a:xfrm flipV="1">
            <a:off x="1989667" y="2652437"/>
            <a:ext cx="1" cy="1682497"/>
          </a:xfrm>
          <a:prstGeom prst="line">
            <a:avLst/>
          </a:prstGeom>
          <a:ln w="127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83"/>
                                        </p:tgtEl>
                                        <p:attrNameLst>
                                          <p:attrName>style.visibility</p:attrName>
                                        </p:attrNameLst>
                                      </p:cBhvr>
                                      <p:to>
                                        <p:strVal val="visible"/>
                                      </p:to>
                                    </p:set>
                                    <p:animEffect transition="in" filter="dissolve">
                                      <p:cBhvr>
                                        <p:cTn id="7" dur="500"/>
                                        <p:tgtEl>
                                          <p:spTgt spid="1283"/>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1284"/>
                                        </p:tgtEl>
                                        <p:attrNameLst>
                                          <p:attrName>style.visibility</p:attrName>
                                        </p:attrNameLst>
                                      </p:cBhvr>
                                      <p:to>
                                        <p:strVal val="visible"/>
                                      </p:to>
                                    </p:set>
                                    <p:animEffect transition="in" filter="dissolve">
                                      <p:cBhvr>
                                        <p:cTn id="11" dur="500"/>
                                        <p:tgtEl>
                                          <p:spTgt spid="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3" grpId="1" animBg="1" advAuto="0"/>
      <p:bldP spid="1284"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Content Placeholder 4"/>
          <p:cNvSpPr txBox="1">
            <a:spLocks noGrp="1"/>
          </p:cNvSpPr>
          <p:nvPr>
            <p:ph type="body" idx="1"/>
          </p:nvPr>
        </p:nvSpPr>
        <p:spPr>
          <a:xfrm>
            <a:off x="650239" y="1408853"/>
            <a:ext cx="11704322" cy="8019628"/>
          </a:xfrm>
          <a:prstGeom prst="rect">
            <a:avLst/>
          </a:prstGeom>
        </p:spPr>
        <p:txBody>
          <a:bodyPr/>
          <a:lstStyle/>
          <a:p>
            <a:pPr marL="0" indent="0">
              <a:buSzTx/>
              <a:buNone/>
            </a:pPr>
            <a:r>
              <a:t>I understand frequency as in waves…</a:t>
            </a: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endParaRPr/>
          </a:p>
          <a:p>
            <a:pPr marL="0" indent="0">
              <a:buSzTx/>
              <a:buNone/>
            </a:pPr>
            <a:r>
              <a:t>      …but how does this relate to the complex</a:t>
            </a:r>
          </a:p>
          <a:p>
            <a:pPr marL="0" indent="0">
              <a:buSzTx/>
              <a:buNone/>
            </a:pPr>
            <a:r>
              <a:t>               signals we see in natural images?</a:t>
            </a:r>
          </a:p>
          <a:p>
            <a:pPr marL="0" indent="0">
              <a:buSzTx/>
              <a:buNone/>
            </a:pPr>
            <a:r>
              <a:t>                        …to image frequency?</a:t>
            </a:r>
          </a:p>
        </p:txBody>
      </p:sp>
      <p:pic>
        <p:nvPicPr>
          <p:cNvPr id="1293" name="Picture 5" descr="Picture 5"/>
          <p:cNvPicPr>
            <a:picLocks noChangeAspect="1"/>
          </p:cNvPicPr>
          <p:nvPr/>
        </p:nvPicPr>
        <p:blipFill>
          <a:blip r:embed="rId2">
            <a:extLst/>
          </a:blip>
          <a:stretch>
            <a:fillRect/>
          </a:stretch>
        </p:blipFill>
        <p:spPr>
          <a:xfrm>
            <a:off x="2492586" y="2817706"/>
            <a:ext cx="3576321" cy="3048001"/>
          </a:xfrm>
          <a:prstGeom prst="rect">
            <a:avLst/>
          </a:prstGeom>
          <a:ln w="12700">
            <a:miter lim="400000"/>
          </a:ln>
        </p:spPr>
      </p:pic>
      <p:pic>
        <p:nvPicPr>
          <p:cNvPr id="1294" name="Picture 6" descr="Picture 6"/>
          <p:cNvPicPr>
            <a:picLocks noChangeAspect="1"/>
          </p:cNvPicPr>
          <p:nvPr/>
        </p:nvPicPr>
        <p:blipFill>
          <a:blip r:embed="rId3">
            <a:extLst/>
          </a:blip>
          <a:stretch>
            <a:fillRect/>
          </a:stretch>
        </p:blipFill>
        <p:spPr>
          <a:xfrm>
            <a:off x="7472833" y="2817706"/>
            <a:ext cx="3576321" cy="3036712"/>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Title 3"/>
          <p:cNvSpPr txBox="1">
            <a:spLocks noGrp="1"/>
          </p:cNvSpPr>
          <p:nvPr>
            <p:ph type="title"/>
          </p:nvPr>
        </p:nvSpPr>
        <p:spPr>
          <a:prstGeom prst="rect">
            <a:avLst/>
          </a:prstGeom>
        </p:spPr>
        <p:txBody>
          <a:bodyPr/>
          <a:lstStyle/>
          <a:p>
            <a:r>
              <a:t>Fourier Series &amp; </a:t>
            </a:r>
            <a:br/>
            <a:r>
              <a:t>Fourier Transforms</a:t>
            </a:r>
          </a:p>
        </p:txBody>
      </p:sp>
      <p:sp>
        <p:nvSpPr>
          <p:cNvPr id="1297" name="Text Placeholder 4"/>
          <p:cNvSpPr txBox="1">
            <a:spLocks noGrp="1"/>
          </p:cNvSpPr>
          <p:nvPr>
            <p:ph type="body" sz="quarter" idx="1"/>
          </p:nvPr>
        </p:nvSpPr>
        <p:spPr>
          <a:prstGeom prst="rect">
            <a:avLst/>
          </a:prstGeom>
        </p:spPr>
        <p:txBody>
          <a:bodyPr/>
          <a:lstStyle/>
          <a:p>
            <a:r>
              <a:t>Another way of thinking about frequency</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Rectangle 2"/>
          <p:cNvSpPr txBox="1">
            <a:spLocks noGrp="1"/>
          </p:cNvSpPr>
          <p:nvPr>
            <p:ph type="title"/>
          </p:nvPr>
        </p:nvSpPr>
        <p:spPr>
          <a:xfrm>
            <a:off x="266006" y="64038"/>
            <a:ext cx="12029441" cy="1192107"/>
          </a:xfrm>
          <a:prstGeom prst="rect">
            <a:avLst/>
          </a:prstGeom>
        </p:spPr>
        <p:txBody>
          <a:bodyPr/>
          <a:lstStyle>
            <a:lvl1pPr>
              <a:defRPr sz="5000"/>
            </a:lvl1pPr>
          </a:lstStyle>
          <a:p>
            <a:r>
              <a:t>Fourier series</a:t>
            </a:r>
          </a:p>
        </p:txBody>
      </p:sp>
      <p:sp>
        <p:nvSpPr>
          <p:cNvPr id="1300" name="Rectangle 3"/>
          <p:cNvSpPr txBox="1">
            <a:spLocks noGrp="1"/>
          </p:cNvSpPr>
          <p:nvPr>
            <p:ph type="body" sz="quarter" idx="1"/>
          </p:nvPr>
        </p:nvSpPr>
        <p:spPr>
          <a:xfrm>
            <a:off x="216746" y="1300479"/>
            <a:ext cx="5852161" cy="2492588"/>
          </a:xfrm>
          <a:prstGeom prst="rect">
            <a:avLst/>
          </a:prstGeom>
        </p:spPr>
        <p:txBody>
          <a:bodyPr/>
          <a:lstStyle/>
          <a:p>
            <a:pPr marL="487680" indent="-487680">
              <a:lnSpc>
                <a:spcPct val="90000"/>
              </a:lnSpc>
              <a:spcBef>
                <a:spcPts val="900"/>
              </a:spcBef>
              <a:buSzTx/>
              <a:buNone/>
              <a:defRPr sz="3800"/>
            </a:pPr>
            <a:r>
              <a:t>A bold idea (1807):</a:t>
            </a:r>
          </a:p>
          <a:p>
            <a:pPr marL="487680" indent="-487680">
              <a:lnSpc>
                <a:spcPct val="90000"/>
              </a:lnSpc>
              <a:spcBef>
                <a:spcPts val="600"/>
              </a:spcBef>
              <a:buSzTx/>
              <a:buNone/>
              <a:defRPr sz="2800"/>
            </a:pPr>
            <a:r>
              <a:t>	Any univariate function can be rewritten as a weighted sum of sines and cosines of different frequencies. </a:t>
            </a:r>
          </a:p>
        </p:txBody>
      </p:sp>
      <p:pic>
        <p:nvPicPr>
          <p:cNvPr id="1301" name="Picture 4" descr="Picture 4"/>
          <p:cNvPicPr>
            <a:picLocks noChangeAspect="1"/>
          </p:cNvPicPr>
          <p:nvPr/>
        </p:nvPicPr>
        <p:blipFill>
          <a:blip r:embed="rId2">
            <a:extLst/>
          </a:blip>
          <a:stretch>
            <a:fillRect/>
          </a:stretch>
        </p:blipFill>
        <p:spPr>
          <a:xfrm>
            <a:off x="5960533" y="1192106"/>
            <a:ext cx="6827521" cy="8344748"/>
          </a:xfrm>
          <a:prstGeom prst="rect">
            <a:avLst/>
          </a:prstGeom>
          <a:ln w="12700">
            <a:miter lim="400000"/>
          </a:ln>
        </p:spPr>
      </p:pic>
      <p:sp>
        <p:nvSpPr>
          <p:cNvPr id="1302" name="TextBox 13"/>
          <p:cNvSpPr txBox="1"/>
          <p:nvPr/>
        </p:nvSpPr>
        <p:spPr>
          <a:xfrm>
            <a:off x="12164907" y="9315872"/>
            <a:ext cx="66357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
        <p:nvSpPr>
          <p:cNvPr id="1303" name="Rectangle 1"/>
          <p:cNvSpPr txBox="1"/>
          <p:nvPr/>
        </p:nvSpPr>
        <p:spPr>
          <a:xfrm>
            <a:off x="6283067" y="712723"/>
            <a:ext cx="5852689"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Jean Baptiste Joseph Fourier (1768-1830)</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 name="Rectangle 3"/>
          <p:cNvSpPr txBox="1">
            <a:spLocks noGrp="1"/>
          </p:cNvSpPr>
          <p:nvPr>
            <p:ph type="body" sz="half" idx="1"/>
          </p:nvPr>
        </p:nvSpPr>
        <p:spPr>
          <a:xfrm>
            <a:off x="339898" y="4334933"/>
            <a:ext cx="5418668" cy="5418668"/>
          </a:xfrm>
          <a:prstGeom prst="rect">
            <a:avLst/>
          </a:prstGeom>
        </p:spPr>
        <p:txBody>
          <a:bodyPr/>
          <a:lstStyle/>
          <a:p>
            <a:pPr marL="0" indent="0">
              <a:spcBef>
                <a:spcPts val="800"/>
              </a:spcBef>
              <a:buSzTx/>
              <a:buNone/>
              <a:defRPr sz="3400"/>
            </a:pPr>
            <a:r>
              <a:t>Our building block:</a:t>
            </a:r>
          </a:p>
          <a:p>
            <a:pPr marL="0" indent="0">
              <a:spcBef>
                <a:spcPts val="800"/>
              </a:spcBef>
              <a:buSzTx/>
              <a:buNone/>
              <a:defRPr sz="3400"/>
            </a:pPr>
            <a:r>
              <a:t>	</a:t>
            </a:r>
          </a:p>
          <a:p>
            <a:pPr marL="0" indent="0">
              <a:defRPr sz="3400"/>
            </a:pPr>
            <a:endParaRPr/>
          </a:p>
          <a:p>
            <a:pPr marL="0" indent="0">
              <a:spcBef>
                <a:spcPts val="800"/>
              </a:spcBef>
              <a:buSzTx/>
              <a:buNone/>
              <a:defRPr sz="3400"/>
            </a:pPr>
            <a:r>
              <a:t>Add enough of them to get any signal g(t) you want!</a:t>
            </a:r>
          </a:p>
        </p:txBody>
      </p:sp>
      <p:pic>
        <p:nvPicPr>
          <p:cNvPr id="1306" name="Picture 4" descr="Picture 4"/>
          <p:cNvPicPr>
            <a:picLocks noChangeAspect="1"/>
          </p:cNvPicPr>
          <p:nvPr/>
        </p:nvPicPr>
        <p:blipFill>
          <a:blip r:embed="rId3">
            <a:extLst/>
          </a:blip>
          <a:srcRect t="2469" b="1234"/>
          <a:stretch>
            <a:fillRect/>
          </a:stretch>
        </p:blipFill>
        <p:spPr>
          <a:xfrm>
            <a:off x="6637866" y="1300480"/>
            <a:ext cx="6258562" cy="8453120"/>
          </a:xfrm>
          <a:prstGeom prst="rect">
            <a:avLst/>
          </a:prstGeom>
          <a:ln w="12700">
            <a:miter lim="400000"/>
          </a:ln>
        </p:spPr>
      </p:pic>
      <p:pic>
        <p:nvPicPr>
          <p:cNvPr id="1307" name="Object 5" descr="Object 5"/>
          <p:cNvPicPr>
            <a:picLocks noChangeAspect="1"/>
          </p:cNvPicPr>
          <p:nvPr/>
        </p:nvPicPr>
        <p:blipFill>
          <a:blip r:embed="rId4">
            <a:extLst/>
          </a:blip>
          <a:stretch>
            <a:fillRect/>
          </a:stretch>
        </p:blipFill>
        <p:spPr>
          <a:xfrm>
            <a:off x="627662" y="5308036"/>
            <a:ext cx="4781974" cy="742809"/>
          </a:xfrm>
          <a:prstGeom prst="rect">
            <a:avLst/>
          </a:prstGeom>
          <a:ln w="12700">
            <a:miter lim="400000"/>
          </a:ln>
        </p:spPr>
      </p:pic>
      <p:sp>
        <p:nvSpPr>
          <p:cNvPr id="1308" name="TextBox 5"/>
          <p:cNvSpPr txBox="1"/>
          <p:nvPr/>
        </p:nvSpPr>
        <p:spPr>
          <a:xfrm>
            <a:off x="12296274" y="9315872"/>
            <a:ext cx="66357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
        <p:nvSpPr>
          <p:cNvPr id="1309" name="Rectangle 3"/>
          <p:cNvSpPr txBox="1"/>
          <p:nvPr/>
        </p:nvSpPr>
        <p:spPr>
          <a:xfrm>
            <a:off x="216746" y="1300479"/>
            <a:ext cx="5852161" cy="2492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ormAutofit/>
          </a:bodyPr>
          <a:lstStyle/>
          <a:p>
            <a:pPr marL="487680" indent="-487680" algn="l" defTabSz="1300480">
              <a:lnSpc>
                <a:spcPct val="90000"/>
              </a:lnSpc>
              <a:spcBef>
                <a:spcPts val="900"/>
              </a:spcBef>
              <a:defRPr sz="3800" b="0">
                <a:latin typeface="Calibri"/>
                <a:ea typeface="Calibri"/>
                <a:cs typeface="Calibri"/>
                <a:sym typeface="Calibri"/>
              </a:defRPr>
            </a:pPr>
            <a:r>
              <a:t>A bold idea (1807):</a:t>
            </a:r>
          </a:p>
          <a:p>
            <a:pPr marL="487680" indent="-487680" algn="l" defTabSz="1300480">
              <a:lnSpc>
                <a:spcPct val="90000"/>
              </a:lnSpc>
              <a:spcBef>
                <a:spcPts val="600"/>
              </a:spcBef>
              <a:defRPr sz="2800" b="0">
                <a:latin typeface="Calibri"/>
                <a:ea typeface="Calibri"/>
                <a:cs typeface="Calibri"/>
                <a:sym typeface="Calibri"/>
              </a:defRPr>
            </a:pPr>
            <a:r>
              <a:t>	Any univariate function can be rewritten as a weighted sum of sines and cosines of different frequencies. </a:t>
            </a:r>
          </a:p>
        </p:txBody>
      </p:sp>
      <p:sp>
        <p:nvSpPr>
          <p:cNvPr id="1310" name="Rectangle 2"/>
          <p:cNvSpPr txBox="1"/>
          <p:nvPr/>
        </p:nvSpPr>
        <p:spPr>
          <a:xfrm>
            <a:off x="266006" y="64038"/>
            <a:ext cx="12029441" cy="1192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normAutofit/>
          </a:bodyPr>
          <a:lstStyle>
            <a:lvl1pPr algn="l" defTabSz="1300480">
              <a:defRPr sz="5000" b="0">
                <a:latin typeface="Calibri"/>
                <a:ea typeface="Calibri"/>
                <a:cs typeface="Calibri"/>
                <a:sym typeface="Calibri"/>
              </a:defRPr>
            </a:lvl1pPr>
          </a:lstStyle>
          <a:p>
            <a:r>
              <a:t>Fourier series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Rectangle 3"/>
          <p:cNvSpPr txBox="1">
            <a:spLocks noGrp="1"/>
          </p:cNvSpPr>
          <p:nvPr>
            <p:ph type="body" sz="quarter" idx="1"/>
          </p:nvPr>
        </p:nvSpPr>
        <p:spPr>
          <a:xfrm>
            <a:off x="433493" y="2059094"/>
            <a:ext cx="12137814" cy="1078091"/>
          </a:xfrm>
          <a:prstGeom prst="rect">
            <a:avLst/>
          </a:prstGeom>
        </p:spPr>
        <p:txBody>
          <a:bodyPr/>
          <a:lstStyle/>
          <a:p>
            <a:pPr marL="0" indent="0">
              <a:spcBef>
                <a:spcPts val="900"/>
              </a:spcBef>
              <a:buSzTx/>
              <a:buNone/>
              <a:defRPr sz="4000" i="1">
                <a:latin typeface="Times New Roman"/>
                <a:ea typeface="Times New Roman"/>
                <a:cs typeface="Times New Roman"/>
                <a:sym typeface="Times New Roman"/>
              </a:defRPr>
            </a:pPr>
            <a:r>
              <a:t>        g</a:t>
            </a:r>
            <a:r>
              <a:rPr i="0"/>
              <a:t>(</a:t>
            </a:r>
            <a:r>
              <a:rPr>
                <a:solidFill>
                  <a:srgbClr val="0000FF"/>
                </a:solidFill>
              </a:rPr>
              <a:t>t</a:t>
            </a:r>
            <a:r>
              <a:rPr i="0"/>
              <a:t>)</a:t>
            </a:r>
            <a:r>
              <a:t>          =         </a:t>
            </a:r>
            <a:r>
              <a:rPr i="0"/>
              <a:t>sin(</a:t>
            </a:r>
            <a:r>
              <a:t>2πf </a:t>
            </a:r>
            <a:r>
              <a:rPr>
                <a:solidFill>
                  <a:srgbClr val="0000FF"/>
                </a:solidFill>
              </a:rPr>
              <a:t>t</a:t>
            </a:r>
            <a:r>
              <a:rPr i="0"/>
              <a:t>)</a:t>
            </a:r>
            <a:r>
              <a:t>      + </a:t>
            </a:r>
            <a:r>
              <a:rPr i="0"/>
              <a:t>(</a:t>
            </a:r>
            <a:r>
              <a:t>1/3</a:t>
            </a:r>
            <a:r>
              <a:rPr i="0"/>
              <a:t>)sin(</a:t>
            </a:r>
            <a:r>
              <a:t>2π</a:t>
            </a:r>
            <a:r>
              <a:rPr i="0"/>
              <a:t>(</a:t>
            </a:r>
            <a:r>
              <a:t>3f</a:t>
            </a:r>
            <a:r>
              <a:rPr i="0"/>
              <a:t>) </a:t>
            </a:r>
            <a:r>
              <a:rPr>
                <a:solidFill>
                  <a:srgbClr val="0000FF"/>
                </a:solidFill>
              </a:rPr>
              <a:t>t</a:t>
            </a:r>
            <a:r>
              <a:rPr i="0"/>
              <a:t>)</a:t>
            </a:r>
          </a:p>
        </p:txBody>
      </p:sp>
      <p:pic>
        <p:nvPicPr>
          <p:cNvPr id="1315" name="Picture 4" descr="Picture 4"/>
          <p:cNvPicPr>
            <a:picLocks noChangeAspect="1"/>
          </p:cNvPicPr>
          <p:nvPr/>
        </p:nvPicPr>
        <p:blipFill>
          <a:blip r:embed="rId2">
            <a:extLst/>
          </a:blip>
          <a:srcRect r="1620" b="387"/>
          <a:stretch>
            <a:fillRect/>
          </a:stretch>
        </p:blipFill>
        <p:spPr>
          <a:xfrm>
            <a:off x="272568" y="3060405"/>
            <a:ext cx="3589463" cy="3125691"/>
          </a:xfrm>
          <a:prstGeom prst="rect">
            <a:avLst/>
          </a:prstGeom>
          <a:ln w="12700">
            <a:miter lim="400000"/>
          </a:ln>
        </p:spPr>
      </p:pic>
      <p:pic>
        <p:nvPicPr>
          <p:cNvPr id="1316" name="Picture 5" descr="Picture 5"/>
          <p:cNvPicPr>
            <a:picLocks noChangeAspect="1"/>
          </p:cNvPicPr>
          <p:nvPr/>
        </p:nvPicPr>
        <p:blipFill>
          <a:blip r:embed="rId3">
            <a:extLst/>
          </a:blip>
          <a:srcRect b="723"/>
          <a:stretch>
            <a:fillRect/>
          </a:stretch>
        </p:blipFill>
        <p:spPr>
          <a:xfrm>
            <a:off x="4579594" y="3062706"/>
            <a:ext cx="3576321" cy="3025906"/>
          </a:xfrm>
          <a:prstGeom prst="rect">
            <a:avLst/>
          </a:prstGeom>
          <a:ln w="12700">
            <a:miter lim="400000"/>
          </a:ln>
        </p:spPr>
      </p:pic>
      <p:pic>
        <p:nvPicPr>
          <p:cNvPr id="1317" name="Picture 6" descr="Picture 6"/>
          <p:cNvPicPr>
            <a:picLocks noChangeAspect="1"/>
          </p:cNvPicPr>
          <p:nvPr/>
        </p:nvPicPr>
        <p:blipFill>
          <a:blip r:embed="rId4">
            <a:extLst/>
          </a:blip>
          <a:stretch>
            <a:fillRect/>
          </a:stretch>
        </p:blipFill>
        <p:spPr>
          <a:xfrm>
            <a:off x="8697780" y="3060418"/>
            <a:ext cx="3576321" cy="3036712"/>
          </a:xfrm>
          <a:prstGeom prst="rect">
            <a:avLst/>
          </a:prstGeom>
          <a:ln w="12700">
            <a:miter lim="400000"/>
          </a:ln>
        </p:spPr>
      </p:pic>
      <p:sp>
        <p:nvSpPr>
          <p:cNvPr id="1318" name="Text Box 7"/>
          <p:cNvSpPr txBox="1"/>
          <p:nvPr/>
        </p:nvSpPr>
        <p:spPr>
          <a:xfrm>
            <a:off x="3929353" y="414640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19" name="Text Box 8"/>
          <p:cNvSpPr txBox="1"/>
          <p:nvPr/>
        </p:nvSpPr>
        <p:spPr>
          <a:xfrm>
            <a:off x="8155913" y="4254782"/>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pic>
        <p:nvPicPr>
          <p:cNvPr id="1320" name="Picture 9" descr="Picture 9"/>
          <p:cNvPicPr>
            <a:picLocks noChangeAspect="1"/>
          </p:cNvPicPr>
          <p:nvPr/>
        </p:nvPicPr>
        <p:blipFill>
          <a:blip r:embed="rId5">
            <a:extLst/>
          </a:blip>
          <a:stretch>
            <a:fillRect/>
          </a:stretch>
        </p:blipFill>
        <p:spPr>
          <a:xfrm>
            <a:off x="6058753" y="6407767"/>
            <a:ext cx="4877622" cy="3262103"/>
          </a:xfrm>
          <a:prstGeom prst="rect">
            <a:avLst/>
          </a:prstGeom>
          <a:ln w="12700">
            <a:miter lim="400000"/>
          </a:ln>
        </p:spPr>
      </p:pic>
      <p:sp>
        <p:nvSpPr>
          <p:cNvPr id="1321" name="TextBox 9"/>
          <p:cNvSpPr txBox="1"/>
          <p:nvPr/>
        </p:nvSpPr>
        <p:spPr>
          <a:xfrm>
            <a:off x="11311466" y="9315591"/>
            <a:ext cx="1425946"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Slides: Efros</a:t>
            </a:r>
          </a:p>
        </p:txBody>
      </p:sp>
      <p:sp>
        <p:nvSpPr>
          <p:cNvPr id="1322" name="TextBox 1"/>
          <p:cNvSpPr txBox="1"/>
          <p:nvPr/>
        </p:nvSpPr>
        <p:spPr>
          <a:xfrm rot="16200000">
            <a:off x="4829509" y="7712257"/>
            <a:ext cx="1693852"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1800" b="0">
                <a:latin typeface="Arial"/>
                <a:ea typeface="Arial"/>
                <a:cs typeface="Arial"/>
                <a:sym typeface="Arial"/>
              </a:defRPr>
            </a:lvl1pPr>
          </a:lstStyle>
          <a:p>
            <a:r>
              <a:t>Coefficient</a:t>
            </a:r>
          </a:p>
        </p:txBody>
      </p:sp>
      <p:sp>
        <p:nvSpPr>
          <p:cNvPr id="1323" name="TextBox 2"/>
          <p:cNvSpPr txBox="1"/>
          <p:nvPr/>
        </p:nvSpPr>
        <p:spPr>
          <a:xfrm>
            <a:off x="1600062" y="750873"/>
            <a:ext cx="3901441" cy="754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sz="4400" b="0" i="1">
                <a:solidFill>
                  <a:srgbClr val="0000FF"/>
                </a:solidFill>
                <a:latin typeface="Times New Roman"/>
                <a:ea typeface="Times New Roman"/>
                <a:cs typeface="Times New Roman"/>
                <a:sym typeface="Times New Roman"/>
              </a:defRPr>
            </a:pPr>
            <a:r>
              <a:t>t</a:t>
            </a:r>
            <a:r>
              <a:rPr i="0">
                <a:solidFill>
                  <a:srgbClr val="000000"/>
                </a:solidFill>
              </a:rPr>
              <a:t> = [0,2], </a:t>
            </a:r>
            <a:r>
              <a:rPr>
                <a:solidFill>
                  <a:srgbClr val="000000"/>
                </a:solidFill>
              </a:rPr>
              <a:t>f</a:t>
            </a:r>
            <a:r>
              <a:rPr i="0">
                <a:solidFill>
                  <a:srgbClr val="000000"/>
                </a:solidFill>
              </a:rPr>
              <a:t> = 1 </a:t>
            </a:r>
          </a:p>
        </p:txBody>
      </p:sp>
      <p:sp>
        <p:nvSpPr>
          <p:cNvPr id="1324" name="TextBox 3"/>
          <p:cNvSpPr txBox="1"/>
          <p:nvPr/>
        </p:nvSpPr>
        <p:spPr>
          <a:xfrm>
            <a:off x="1837420" y="6168725"/>
            <a:ext cx="758614"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t</a:t>
            </a:r>
          </a:p>
        </p:txBody>
      </p:sp>
      <p:sp>
        <p:nvSpPr>
          <p:cNvPr id="1325" name="TextBox 13"/>
          <p:cNvSpPr txBox="1"/>
          <p:nvPr/>
        </p:nvSpPr>
        <p:spPr>
          <a:xfrm>
            <a:off x="-84499" y="4322535"/>
            <a:ext cx="1123896"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g</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Rectangle 2"/>
          <p:cNvSpPr txBox="1">
            <a:spLocks noGrp="1"/>
          </p:cNvSpPr>
          <p:nvPr>
            <p:ph type="title"/>
          </p:nvPr>
        </p:nvSpPr>
        <p:spPr>
          <a:prstGeom prst="rect">
            <a:avLst/>
          </a:prstGeom>
        </p:spPr>
        <p:txBody>
          <a:bodyPr/>
          <a:lstStyle/>
          <a:p>
            <a:r>
              <a:t>Square wave spectra</a:t>
            </a:r>
          </a:p>
        </p:txBody>
      </p:sp>
      <p:pic>
        <p:nvPicPr>
          <p:cNvPr id="1328" name="Picture 2" descr="Picture 2"/>
          <p:cNvPicPr>
            <a:picLocks noChangeAspect="1"/>
          </p:cNvPicPr>
          <p:nvPr/>
        </p:nvPicPr>
        <p:blipFill>
          <a:blip r:embed="rId2">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 name="Group 3"/>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extLst>
                  <a:ext uri="{0D108BD9-81ED-4DB2-BD59-A6C34878D82A}">
                    <a16:rowId xmlns:a16="http://schemas.microsoft.com/office/drawing/2014/main" val="10009"/>
                  </a:ext>
                </a:extLst>
              </a:tr>
            </a:tbl>
          </a:graphicData>
        </a:graphic>
      </p:graphicFrame>
      <p:graphicFrame>
        <p:nvGraphicFramePr>
          <p:cNvPr id="233" name="Group 127"/>
          <p:cNvGraphicFramePr/>
          <p:nvPr/>
        </p:nvGraphicFramePr>
        <p:xfrm>
          <a:off x="6719146" y="3251200"/>
          <a:ext cx="5064970" cy="4848224"/>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234" name="Rectangle 251"/>
          <p:cNvSpPr/>
          <p:nvPr/>
        </p:nvSpPr>
        <p:spPr>
          <a:xfrm>
            <a:off x="7261013" y="3684693"/>
            <a:ext cx="519290"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235" name="Group 380"/>
          <p:cNvGraphicFramePr/>
          <p:nvPr/>
        </p:nvGraphicFramePr>
        <p:xfrm>
          <a:off x="1011484" y="3253458"/>
          <a:ext cx="5028840" cy="4909181"/>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57">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549955">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30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57">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236" name="Rectangle 375"/>
          <p:cNvSpPr/>
          <p:nvPr/>
        </p:nvSpPr>
        <p:spPr>
          <a:xfrm>
            <a:off x="975359"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sp>
        <p:nvSpPr>
          <p:cNvPr id="237"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sp>
        <p:nvSpPr>
          <p:cNvPr id="238" name="Rectangle 379"/>
          <p:cNvSpPr/>
          <p:nvPr/>
        </p:nvSpPr>
        <p:spPr>
          <a:xfrm>
            <a:off x="7369386" y="3793066"/>
            <a:ext cx="216748" cy="325121"/>
          </a:xfrm>
          <a:prstGeom prst="rect">
            <a:avLst/>
          </a:prstGeom>
          <a:solidFill>
            <a:srgbClr val="FFFFFF"/>
          </a:solidFill>
          <a:ln w="12700">
            <a:miter lim="400000"/>
          </a:ln>
        </p:spPr>
        <p:txBody>
          <a:bodyPr lIns="65023" tIns="65023" rIns="65023" bIns="65023" anchor="ctr"/>
          <a:lstStyle/>
          <a:p>
            <a:pPr algn="l" defTabSz="1300480">
              <a:defRPr b="0">
                <a:latin typeface="Arial"/>
                <a:ea typeface="Arial"/>
                <a:cs typeface="Arial"/>
                <a:sym typeface="Arial"/>
              </a:defRPr>
            </a:pPr>
            <a:endParaRPr/>
          </a:p>
        </p:txBody>
      </p:sp>
      <p:pic>
        <p:nvPicPr>
          <p:cNvPr id="239" name="Object 3" descr="Object 3"/>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240" name="Object 4" descr="Object 4"/>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241"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279" name="Group 4"/>
          <p:cNvGrpSpPr/>
          <p:nvPr/>
        </p:nvGrpSpPr>
        <p:grpSpPr>
          <a:xfrm>
            <a:off x="10728959" y="433493"/>
            <a:ext cx="1625601" cy="1384019"/>
            <a:chOff x="0" y="0"/>
            <a:chExt cx="1625600" cy="1384018"/>
          </a:xfrm>
        </p:grpSpPr>
        <p:grpSp>
          <p:nvGrpSpPr>
            <p:cNvPr id="277" name="Group 5"/>
            <p:cNvGrpSpPr/>
            <p:nvPr/>
          </p:nvGrpSpPr>
          <p:grpSpPr>
            <a:xfrm>
              <a:off x="318767" y="-1"/>
              <a:ext cx="1306834" cy="1384020"/>
              <a:chOff x="0" y="0"/>
              <a:chExt cx="1306832" cy="1384018"/>
            </a:xfrm>
          </p:grpSpPr>
          <p:grpSp>
            <p:nvGrpSpPr>
              <p:cNvPr id="244" name="Rectangle 6"/>
              <p:cNvGrpSpPr/>
              <p:nvPr/>
            </p:nvGrpSpPr>
            <p:grpSpPr>
              <a:xfrm>
                <a:off x="871221" y="922272"/>
                <a:ext cx="435611" cy="461746"/>
                <a:chOff x="0" y="0"/>
                <a:chExt cx="435609" cy="461744"/>
              </a:xfrm>
            </p:grpSpPr>
            <p:sp>
              <p:nvSpPr>
                <p:cNvPr id="24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43"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47" name="Rectangle 7"/>
              <p:cNvGrpSpPr/>
              <p:nvPr/>
            </p:nvGrpSpPr>
            <p:grpSpPr>
              <a:xfrm>
                <a:off x="435610" y="922272"/>
                <a:ext cx="435611" cy="461746"/>
                <a:chOff x="0" y="0"/>
                <a:chExt cx="435609" cy="461744"/>
              </a:xfrm>
            </p:grpSpPr>
            <p:sp>
              <p:nvSpPr>
                <p:cNvPr id="24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46"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50" name="Rectangle 8"/>
              <p:cNvGrpSpPr/>
              <p:nvPr/>
            </p:nvGrpSpPr>
            <p:grpSpPr>
              <a:xfrm>
                <a:off x="-1" y="922272"/>
                <a:ext cx="435611" cy="461746"/>
                <a:chOff x="0" y="0"/>
                <a:chExt cx="435609" cy="461744"/>
              </a:xfrm>
            </p:grpSpPr>
            <p:sp>
              <p:nvSpPr>
                <p:cNvPr id="2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49"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53" name="Rectangle 9"/>
              <p:cNvGrpSpPr/>
              <p:nvPr/>
            </p:nvGrpSpPr>
            <p:grpSpPr>
              <a:xfrm>
                <a:off x="871221" y="461745"/>
                <a:ext cx="435611" cy="460528"/>
                <a:chOff x="0" y="0"/>
                <a:chExt cx="435609" cy="460526"/>
              </a:xfrm>
            </p:grpSpPr>
            <p:sp>
              <p:nvSpPr>
                <p:cNvPr id="251"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52"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56" name="Rectangle 10"/>
              <p:cNvGrpSpPr/>
              <p:nvPr/>
            </p:nvGrpSpPr>
            <p:grpSpPr>
              <a:xfrm>
                <a:off x="435610" y="461745"/>
                <a:ext cx="435611" cy="460528"/>
                <a:chOff x="0" y="0"/>
                <a:chExt cx="435609" cy="460526"/>
              </a:xfrm>
            </p:grpSpPr>
            <p:sp>
              <p:nvSpPr>
                <p:cNvPr id="25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55"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59" name="Rectangle 11"/>
              <p:cNvGrpSpPr/>
              <p:nvPr/>
            </p:nvGrpSpPr>
            <p:grpSpPr>
              <a:xfrm>
                <a:off x="-1" y="461745"/>
                <a:ext cx="435611" cy="460528"/>
                <a:chOff x="0" y="0"/>
                <a:chExt cx="435609" cy="460526"/>
              </a:xfrm>
            </p:grpSpPr>
            <p:sp>
              <p:nvSpPr>
                <p:cNvPr id="2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58"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62" name="Rectangle 12"/>
              <p:cNvGrpSpPr/>
              <p:nvPr/>
            </p:nvGrpSpPr>
            <p:grpSpPr>
              <a:xfrm>
                <a:off x="871221" y="-1"/>
                <a:ext cx="435611" cy="461746"/>
                <a:chOff x="0" y="0"/>
                <a:chExt cx="435609" cy="461744"/>
              </a:xfrm>
            </p:grpSpPr>
            <p:sp>
              <p:nvSpPr>
                <p:cNvPr id="26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61"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65" name="Rectangle 13"/>
              <p:cNvGrpSpPr/>
              <p:nvPr/>
            </p:nvGrpSpPr>
            <p:grpSpPr>
              <a:xfrm>
                <a:off x="435610" y="-1"/>
                <a:ext cx="435611" cy="461746"/>
                <a:chOff x="0" y="0"/>
                <a:chExt cx="435609" cy="461744"/>
              </a:xfrm>
            </p:grpSpPr>
            <p:sp>
              <p:nvSpPr>
                <p:cNvPr id="26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64"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68" name="Rectangle 14"/>
              <p:cNvGrpSpPr/>
              <p:nvPr/>
            </p:nvGrpSpPr>
            <p:grpSpPr>
              <a:xfrm>
                <a:off x="-1" y="-1"/>
                <a:ext cx="435611" cy="461746"/>
                <a:chOff x="0" y="0"/>
                <a:chExt cx="435609" cy="461744"/>
              </a:xfrm>
            </p:grpSpPr>
            <p:sp>
              <p:nvSpPr>
                <p:cNvPr id="2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67"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269"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0"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1"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2"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3"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4"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5"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276"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278"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280"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pic>
        <p:nvPicPr>
          <p:cNvPr id="281"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34"/>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3" nodeType="afterEffect">
                                  <p:stCondLst>
                                    <p:cond delay="0"/>
                                  </p:stCondLst>
                                  <p:iterate>
                                    <p:tmAbs val="0"/>
                                  </p:iterate>
                                  <p:childTnLst>
                                    <p:set>
                                      <p:cBhvr>
                                        <p:cTn id="12" fill="hold">
                                          <p:stCondLst>
                                            <p:cond delay="0"/>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2" animBg="1" advAuto="0"/>
      <p:bldP spid="236" grpId="1" animBg="1" advAuto="0"/>
      <p:bldP spid="238"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0" name="Picture 5" descr="Picture 5"/>
          <p:cNvPicPr>
            <a:picLocks noChangeAspect="1"/>
          </p:cNvPicPr>
          <p:nvPr/>
        </p:nvPicPr>
        <p:blipFill>
          <a:blip r:embed="rId2">
            <a:extLst/>
          </a:blip>
          <a:stretch>
            <a:fillRect/>
          </a:stretch>
        </p:blipFill>
        <p:spPr>
          <a:xfrm>
            <a:off x="4876800" y="3346026"/>
            <a:ext cx="3576321" cy="3048001"/>
          </a:xfrm>
          <a:prstGeom prst="rect">
            <a:avLst/>
          </a:prstGeom>
          <a:ln w="12700">
            <a:miter lim="400000"/>
          </a:ln>
        </p:spPr>
      </p:pic>
      <p:pic>
        <p:nvPicPr>
          <p:cNvPr id="1331" name="Picture 6" descr="Picture 6"/>
          <p:cNvPicPr>
            <a:picLocks noChangeAspect="1"/>
          </p:cNvPicPr>
          <p:nvPr/>
        </p:nvPicPr>
        <p:blipFill>
          <a:blip r:embed="rId3">
            <a:extLst/>
          </a:blip>
          <a:stretch>
            <a:fillRect/>
          </a:stretch>
        </p:blipFill>
        <p:spPr>
          <a:xfrm>
            <a:off x="8994986" y="3343769"/>
            <a:ext cx="3576321" cy="3036711"/>
          </a:xfrm>
          <a:prstGeom prst="rect">
            <a:avLst/>
          </a:prstGeom>
          <a:ln w="12700">
            <a:miter lim="400000"/>
          </a:ln>
        </p:spPr>
      </p:pic>
      <p:sp>
        <p:nvSpPr>
          <p:cNvPr id="1332" name="Text Box 7"/>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33" name="Text Box 8"/>
          <p:cNvSpPr txBox="1"/>
          <p:nvPr/>
        </p:nvSpPr>
        <p:spPr>
          <a:xfrm>
            <a:off x="8453119" y="4538133"/>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pic>
        <p:nvPicPr>
          <p:cNvPr id="1334" name="Picture 9" descr="Picture 9"/>
          <p:cNvPicPr>
            <a:picLocks noChangeAspect="1"/>
          </p:cNvPicPr>
          <p:nvPr/>
        </p:nvPicPr>
        <p:blipFill>
          <a:blip r:embed="rId4">
            <a:extLst/>
          </a:blip>
          <a:stretch>
            <a:fillRect/>
          </a:stretch>
        </p:blipFill>
        <p:spPr>
          <a:xfrm>
            <a:off x="4876800" y="6662702"/>
            <a:ext cx="3467947" cy="2982525"/>
          </a:xfrm>
          <a:prstGeom prst="rect">
            <a:avLst/>
          </a:prstGeom>
          <a:ln w="12700">
            <a:miter lim="400000"/>
          </a:ln>
        </p:spPr>
      </p:pic>
      <p:sp>
        <p:nvSpPr>
          <p:cNvPr id="1335" name="Text Box 10"/>
          <p:cNvSpPr txBox="1"/>
          <p:nvPr/>
        </p:nvSpPr>
        <p:spPr>
          <a:xfrm>
            <a:off x="4334933" y="7714827"/>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36" name="Rectangle 13"/>
          <p:cNvSpPr txBox="1">
            <a:spLocks noGrp="1"/>
          </p:cNvSpPr>
          <p:nvPr>
            <p:ph type="title"/>
          </p:nvPr>
        </p:nvSpPr>
        <p:spPr>
          <a:prstGeom prst="rect">
            <a:avLst/>
          </a:prstGeom>
        </p:spPr>
        <p:txBody>
          <a:bodyPr/>
          <a:lstStyle/>
          <a:p>
            <a:r>
              <a:t>Square wave spectra</a:t>
            </a:r>
          </a:p>
        </p:txBody>
      </p:sp>
      <p:pic>
        <p:nvPicPr>
          <p:cNvPr id="1337"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Text Box 5"/>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40" name="Text Box 6"/>
          <p:cNvSpPr txBox="1"/>
          <p:nvPr/>
        </p:nvSpPr>
        <p:spPr>
          <a:xfrm>
            <a:off x="8453119" y="4538133"/>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sp>
        <p:nvSpPr>
          <p:cNvPr id="1341" name="Text Box 7"/>
          <p:cNvSpPr txBox="1"/>
          <p:nvPr/>
        </p:nvSpPr>
        <p:spPr>
          <a:xfrm>
            <a:off x="4334933" y="7714827"/>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pic>
        <p:nvPicPr>
          <p:cNvPr id="1342" name="Picture 8" descr="Picture 8"/>
          <p:cNvPicPr>
            <a:picLocks noChangeAspect="1"/>
          </p:cNvPicPr>
          <p:nvPr/>
        </p:nvPicPr>
        <p:blipFill>
          <a:blip r:embed="rId2">
            <a:extLst/>
          </a:blip>
          <a:stretch>
            <a:fillRect/>
          </a:stretch>
        </p:blipFill>
        <p:spPr>
          <a:xfrm>
            <a:off x="4876800" y="3411503"/>
            <a:ext cx="3467947" cy="2982524"/>
          </a:xfrm>
          <a:prstGeom prst="rect">
            <a:avLst/>
          </a:prstGeom>
          <a:ln w="12700">
            <a:miter lim="400000"/>
          </a:ln>
        </p:spPr>
      </p:pic>
      <p:pic>
        <p:nvPicPr>
          <p:cNvPr id="1343" name="Picture 9" descr="Picture 9"/>
          <p:cNvPicPr>
            <a:picLocks noChangeAspect="1"/>
          </p:cNvPicPr>
          <p:nvPr/>
        </p:nvPicPr>
        <p:blipFill>
          <a:blip r:embed="rId3">
            <a:extLst/>
          </a:blip>
          <a:stretch>
            <a:fillRect/>
          </a:stretch>
        </p:blipFill>
        <p:spPr>
          <a:xfrm>
            <a:off x="4876800" y="6658187"/>
            <a:ext cx="3576321" cy="2770293"/>
          </a:xfrm>
          <a:prstGeom prst="rect">
            <a:avLst/>
          </a:prstGeom>
          <a:ln w="12700">
            <a:miter lim="400000"/>
          </a:ln>
        </p:spPr>
      </p:pic>
      <p:pic>
        <p:nvPicPr>
          <p:cNvPr id="1344" name="Picture 10" descr="Picture 10"/>
          <p:cNvPicPr>
            <a:picLocks noChangeAspect="1"/>
          </p:cNvPicPr>
          <p:nvPr/>
        </p:nvPicPr>
        <p:blipFill>
          <a:blip r:embed="rId4">
            <a:extLst/>
          </a:blip>
          <a:stretch>
            <a:fillRect/>
          </a:stretch>
        </p:blipFill>
        <p:spPr>
          <a:xfrm>
            <a:off x="8994986" y="3522133"/>
            <a:ext cx="3467948" cy="2763521"/>
          </a:xfrm>
          <a:prstGeom prst="rect">
            <a:avLst/>
          </a:prstGeom>
          <a:ln w="12700">
            <a:miter lim="400000"/>
          </a:ln>
        </p:spPr>
      </p:pic>
      <p:sp>
        <p:nvSpPr>
          <p:cNvPr id="1345" name="Rectangle 13"/>
          <p:cNvSpPr txBox="1">
            <a:spLocks noGrp="1"/>
          </p:cNvSpPr>
          <p:nvPr>
            <p:ph type="title"/>
          </p:nvPr>
        </p:nvSpPr>
        <p:spPr>
          <a:prstGeom prst="rect">
            <a:avLst/>
          </a:prstGeom>
        </p:spPr>
        <p:txBody>
          <a:bodyPr/>
          <a:lstStyle/>
          <a:p>
            <a:r>
              <a:t>Square wave spectra</a:t>
            </a:r>
          </a:p>
        </p:txBody>
      </p:sp>
      <p:pic>
        <p:nvPicPr>
          <p:cNvPr id="1346"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Text Box 5"/>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49" name="Text Box 6"/>
          <p:cNvSpPr txBox="1"/>
          <p:nvPr/>
        </p:nvSpPr>
        <p:spPr>
          <a:xfrm>
            <a:off x="8453119" y="4538133"/>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sp>
        <p:nvSpPr>
          <p:cNvPr id="1350" name="Text Box 7"/>
          <p:cNvSpPr txBox="1"/>
          <p:nvPr/>
        </p:nvSpPr>
        <p:spPr>
          <a:xfrm>
            <a:off x="4334933" y="7714827"/>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pic>
        <p:nvPicPr>
          <p:cNvPr id="1351" name="Picture 8" descr="Picture 8"/>
          <p:cNvPicPr>
            <a:picLocks noChangeAspect="1"/>
          </p:cNvPicPr>
          <p:nvPr/>
        </p:nvPicPr>
        <p:blipFill>
          <a:blip r:embed="rId2">
            <a:extLst/>
          </a:blip>
          <a:stretch>
            <a:fillRect/>
          </a:stretch>
        </p:blipFill>
        <p:spPr>
          <a:xfrm>
            <a:off x="4876800" y="3576320"/>
            <a:ext cx="3576321" cy="2770295"/>
          </a:xfrm>
          <a:prstGeom prst="rect">
            <a:avLst/>
          </a:prstGeom>
          <a:ln w="12700">
            <a:miter lim="400000"/>
          </a:ln>
        </p:spPr>
      </p:pic>
      <p:pic>
        <p:nvPicPr>
          <p:cNvPr id="1352" name="Picture 9" descr="Picture 9"/>
          <p:cNvPicPr>
            <a:picLocks noChangeAspect="1"/>
          </p:cNvPicPr>
          <p:nvPr/>
        </p:nvPicPr>
        <p:blipFill>
          <a:blip r:embed="rId3">
            <a:extLst/>
          </a:blip>
          <a:stretch>
            <a:fillRect/>
          </a:stretch>
        </p:blipFill>
        <p:spPr>
          <a:xfrm>
            <a:off x="4876800" y="6635609"/>
            <a:ext cx="3576321" cy="2792872"/>
          </a:xfrm>
          <a:prstGeom prst="rect">
            <a:avLst/>
          </a:prstGeom>
          <a:ln w="12700">
            <a:miter lim="400000"/>
          </a:ln>
        </p:spPr>
      </p:pic>
      <p:pic>
        <p:nvPicPr>
          <p:cNvPr id="1353" name="Picture 10" descr="Picture 10"/>
          <p:cNvPicPr>
            <a:picLocks noChangeAspect="1"/>
          </p:cNvPicPr>
          <p:nvPr/>
        </p:nvPicPr>
        <p:blipFill>
          <a:blip r:embed="rId4">
            <a:extLst/>
          </a:blip>
          <a:stretch>
            <a:fillRect/>
          </a:stretch>
        </p:blipFill>
        <p:spPr>
          <a:xfrm>
            <a:off x="8886613" y="3576320"/>
            <a:ext cx="3576321" cy="2813192"/>
          </a:xfrm>
          <a:prstGeom prst="rect">
            <a:avLst/>
          </a:prstGeom>
          <a:ln w="12700">
            <a:miter lim="400000"/>
          </a:ln>
        </p:spPr>
      </p:pic>
      <p:sp>
        <p:nvSpPr>
          <p:cNvPr id="1354" name="Rectangle 13"/>
          <p:cNvSpPr txBox="1">
            <a:spLocks noGrp="1"/>
          </p:cNvSpPr>
          <p:nvPr>
            <p:ph type="title"/>
          </p:nvPr>
        </p:nvSpPr>
        <p:spPr>
          <a:prstGeom prst="rect">
            <a:avLst/>
          </a:prstGeom>
        </p:spPr>
        <p:txBody>
          <a:bodyPr/>
          <a:lstStyle/>
          <a:p>
            <a:r>
              <a:t>Square wave spectra</a:t>
            </a:r>
          </a:p>
        </p:txBody>
      </p:sp>
      <p:pic>
        <p:nvPicPr>
          <p:cNvPr id="1355"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Text Box 5"/>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58" name="Text Box 6"/>
          <p:cNvSpPr txBox="1"/>
          <p:nvPr/>
        </p:nvSpPr>
        <p:spPr>
          <a:xfrm>
            <a:off x="8453119" y="4538133"/>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sp>
        <p:nvSpPr>
          <p:cNvPr id="1359" name="Text Box 7"/>
          <p:cNvSpPr txBox="1"/>
          <p:nvPr/>
        </p:nvSpPr>
        <p:spPr>
          <a:xfrm>
            <a:off x="4334933" y="7714827"/>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pic>
        <p:nvPicPr>
          <p:cNvPr id="1360" name="Picture 8" descr="Picture 8"/>
          <p:cNvPicPr>
            <a:picLocks noChangeAspect="1"/>
          </p:cNvPicPr>
          <p:nvPr/>
        </p:nvPicPr>
        <p:blipFill>
          <a:blip r:embed="rId2">
            <a:extLst/>
          </a:blip>
          <a:stretch>
            <a:fillRect/>
          </a:stretch>
        </p:blipFill>
        <p:spPr>
          <a:xfrm>
            <a:off x="4876800" y="3504070"/>
            <a:ext cx="3657600" cy="2889957"/>
          </a:xfrm>
          <a:prstGeom prst="rect">
            <a:avLst/>
          </a:prstGeom>
          <a:ln w="12700">
            <a:miter lim="400000"/>
          </a:ln>
        </p:spPr>
      </p:pic>
      <p:pic>
        <p:nvPicPr>
          <p:cNvPr id="1361" name="Picture 9" descr="Picture 9"/>
          <p:cNvPicPr>
            <a:picLocks noChangeAspect="1"/>
          </p:cNvPicPr>
          <p:nvPr/>
        </p:nvPicPr>
        <p:blipFill>
          <a:blip r:embed="rId3">
            <a:extLst/>
          </a:blip>
          <a:stretch>
            <a:fillRect/>
          </a:stretch>
        </p:blipFill>
        <p:spPr>
          <a:xfrm>
            <a:off x="8886613" y="3467946"/>
            <a:ext cx="3698241" cy="2930596"/>
          </a:xfrm>
          <a:prstGeom prst="rect">
            <a:avLst/>
          </a:prstGeom>
          <a:ln w="12700">
            <a:miter lim="400000"/>
          </a:ln>
        </p:spPr>
      </p:pic>
      <p:pic>
        <p:nvPicPr>
          <p:cNvPr id="1362" name="Picture 10" descr="Picture 10"/>
          <p:cNvPicPr>
            <a:picLocks noChangeAspect="1"/>
          </p:cNvPicPr>
          <p:nvPr/>
        </p:nvPicPr>
        <p:blipFill>
          <a:blip r:embed="rId4">
            <a:extLst/>
          </a:blip>
          <a:stretch>
            <a:fillRect/>
          </a:stretch>
        </p:blipFill>
        <p:spPr>
          <a:xfrm>
            <a:off x="4930986" y="6640124"/>
            <a:ext cx="3630508" cy="2847058"/>
          </a:xfrm>
          <a:prstGeom prst="rect">
            <a:avLst/>
          </a:prstGeom>
          <a:ln w="12700">
            <a:miter lim="400000"/>
          </a:ln>
        </p:spPr>
      </p:pic>
      <p:sp>
        <p:nvSpPr>
          <p:cNvPr id="1363" name="Rectangle 14"/>
          <p:cNvSpPr txBox="1">
            <a:spLocks noGrp="1"/>
          </p:cNvSpPr>
          <p:nvPr>
            <p:ph type="title"/>
          </p:nvPr>
        </p:nvSpPr>
        <p:spPr>
          <a:prstGeom prst="rect">
            <a:avLst/>
          </a:prstGeom>
        </p:spPr>
        <p:txBody>
          <a:bodyPr/>
          <a:lstStyle/>
          <a:p>
            <a:r>
              <a:t>Square wave spectra</a:t>
            </a:r>
          </a:p>
        </p:txBody>
      </p:sp>
      <p:pic>
        <p:nvPicPr>
          <p:cNvPr id="1364"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Text Box 5"/>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sp>
        <p:nvSpPr>
          <p:cNvPr id="1367" name="Text Box 6"/>
          <p:cNvSpPr txBox="1"/>
          <p:nvPr/>
        </p:nvSpPr>
        <p:spPr>
          <a:xfrm>
            <a:off x="8453119" y="4538133"/>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a:t>
            </a:r>
          </a:p>
        </p:txBody>
      </p:sp>
      <p:sp>
        <p:nvSpPr>
          <p:cNvPr id="1368" name="Text Box 7"/>
          <p:cNvSpPr txBox="1"/>
          <p:nvPr/>
        </p:nvSpPr>
        <p:spPr>
          <a:xfrm>
            <a:off x="4389120" y="7624516"/>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pic>
        <p:nvPicPr>
          <p:cNvPr id="1369" name="Picture 8" descr="Picture 8"/>
          <p:cNvPicPr>
            <a:picLocks noChangeAspect="1"/>
          </p:cNvPicPr>
          <p:nvPr/>
        </p:nvPicPr>
        <p:blipFill>
          <a:blip r:embed="rId2">
            <a:extLst/>
          </a:blip>
          <a:stretch>
            <a:fillRect/>
          </a:stretch>
        </p:blipFill>
        <p:spPr>
          <a:xfrm>
            <a:off x="8886613" y="3479236"/>
            <a:ext cx="3684694" cy="2898988"/>
          </a:xfrm>
          <a:prstGeom prst="rect">
            <a:avLst/>
          </a:prstGeom>
          <a:ln w="12700">
            <a:miter lim="400000"/>
          </a:ln>
        </p:spPr>
      </p:pic>
      <p:pic>
        <p:nvPicPr>
          <p:cNvPr id="1370" name="Picture 9" descr="Picture 9"/>
          <p:cNvPicPr>
            <a:picLocks noChangeAspect="1"/>
          </p:cNvPicPr>
          <p:nvPr/>
        </p:nvPicPr>
        <p:blipFill>
          <a:blip r:embed="rId3">
            <a:extLst/>
          </a:blip>
          <a:stretch>
            <a:fillRect/>
          </a:stretch>
        </p:blipFill>
        <p:spPr>
          <a:xfrm>
            <a:off x="4930986" y="6640124"/>
            <a:ext cx="3576321" cy="2806418"/>
          </a:xfrm>
          <a:prstGeom prst="rect">
            <a:avLst/>
          </a:prstGeom>
          <a:ln w="12700">
            <a:miter lim="400000"/>
          </a:ln>
        </p:spPr>
      </p:pic>
      <p:pic>
        <p:nvPicPr>
          <p:cNvPr id="1371" name="Picture 10" descr="Picture 10"/>
          <p:cNvPicPr>
            <a:picLocks noChangeAspect="1"/>
          </p:cNvPicPr>
          <p:nvPr/>
        </p:nvPicPr>
        <p:blipFill>
          <a:blip r:embed="rId4">
            <a:extLst/>
          </a:blip>
          <a:stretch>
            <a:fillRect/>
          </a:stretch>
        </p:blipFill>
        <p:spPr>
          <a:xfrm>
            <a:off x="4876800" y="3479236"/>
            <a:ext cx="3700499" cy="2901245"/>
          </a:xfrm>
          <a:prstGeom prst="rect">
            <a:avLst/>
          </a:prstGeom>
          <a:ln w="12700">
            <a:miter lim="400000"/>
          </a:ln>
        </p:spPr>
      </p:pic>
      <p:sp>
        <p:nvSpPr>
          <p:cNvPr id="1372" name="Rectangle 14"/>
          <p:cNvSpPr txBox="1">
            <a:spLocks noGrp="1"/>
          </p:cNvSpPr>
          <p:nvPr>
            <p:ph type="title"/>
          </p:nvPr>
        </p:nvSpPr>
        <p:spPr>
          <a:prstGeom prst="rect">
            <a:avLst/>
          </a:prstGeom>
        </p:spPr>
        <p:txBody>
          <a:bodyPr/>
          <a:lstStyle/>
          <a:p>
            <a:r>
              <a:t>Square wave spectra</a:t>
            </a:r>
          </a:p>
        </p:txBody>
      </p:sp>
      <p:pic>
        <p:nvPicPr>
          <p:cNvPr id="1373"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Text Box 5"/>
          <p:cNvSpPr txBox="1"/>
          <p:nvPr/>
        </p:nvSpPr>
        <p:spPr>
          <a:xfrm>
            <a:off x="4334933" y="4429759"/>
            <a:ext cx="975361" cy="80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spcBef>
                <a:spcPts val="2300"/>
              </a:spcBef>
              <a:defRPr sz="3800" b="0">
                <a:solidFill>
                  <a:srgbClr val="C0504D"/>
                </a:solidFill>
                <a:latin typeface="Comic Sans MS"/>
                <a:ea typeface="Comic Sans MS"/>
                <a:cs typeface="Comic Sans MS"/>
                <a:sym typeface="Comic Sans MS"/>
              </a:defRPr>
            </a:lvl1pPr>
          </a:lstStyle>
          <a:p>
            <a:r>
              <a:t>= </a:t>
            </a:r>
          </a:p>
        </p:txBody>
      </p:sp>
      <p:pic>
        <p:nvPicPr>
          <p:cNvPr id="1376" name="Picture 6" descr="Picture 6"/>
          <p:cNvPicPr>
            <a:picLocks noChangeAspect="1"/>
          </p:cNvPicPr>
          <p:nvPr/>
        </p:nvPicPr>
        <p:blipFill>
          <a:blip r:embed="rId2">
            <a:extLst/>
          </a:blip>
          <a:stretch>
            <a:fillRect/>
          </a:stretch>
        </p:blipFill>
        <p:spPr>
          <a:xfrm>
            <a:off x="4759395" y="5779911"/>
            <a:ext cx="5644446" cy="3774949"/>
          </a:xfrm>
          <a:prstGeom prst="rect">
            <a:avLst/>
          </a:prstGeom>
          <a:ln w="12700">
            <a:miter lim="400000"/>
          </a:ln>
        </p:spPr>
      </p:pic>
      <p:sp>
        <p:nvSpPr>
          <p:cNvPr id="1377" name="Rectangle 10"/>
          <p:cNvSpPr txBox="1">
            <a:spLocks noGrp="1"/>
          </p:cNvSpPr>
          <p:nvPr>
            <p:ph type="title"/>
          </p:nvPr>
        </p:nvSpPr>
        <p:spPr>
          <a:prstGeom prst="rect">
            <a:avLst/>
          </a:prstGeom>
        </p:spPr>
        <p:txBody>
          <a:bodyPr/>
          <a:lstStyle/>
          <a:p>
            <a:r>
              <a:t>Square wave spectra</a:t>
            </a:r>
          </a:p>
        </p:txBody>
      </p:sp>
      <p:pic>
        <p:nvPicPr>
          <p:cNvPr id="1378" name="Picture 2" descr="Picture 2"/>
          <p:cNvPicPr>
            <a:picLocks noChangeAspect="1"/>
          </p:cNvPicPr>
          <p:nvPr/>
        </p:nvPicPr>
        <p:blipFill>
          <a:blip r:embed="rId3">
            <a:extLst/>
          </a:blip>
          <a:srcRect l="5263" t="29333" r="46317" b="53333"/>
          <a:stretch>
            <a:fillRect/>
          </a:stretch>
        </p:blipFill>
        <p:spPr>
          <a:xfrm>
            <a:off x="541866" y="3576319"/>
            <a:ext cx="3251201" cy="2492588"/>
          </a:xfrm>
          <a:prstGeom prst="rect">
            <a:avLst/>
          </a:prstGeom>
          <a:ln w="12700">
            <a:miter lim="400000"/>
          </a:ln>
        </p:spPr>
      </p:pic>
      <p:sp>
        <p:nvSpPr>
          <p:cNvPr id="1379" name="TextBox 7"/>
          <p:cNvSpPr txBox="1"/>
          <p:nvPr/>
        </p:nvSpPr>
        <p:spPr>
          <a:xfrm rot="16200000">
            <a:off x="4157957" y="7278300"/>
            <a:ext cx="1560128"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1800" b="0">
                <a:latin typeface="Arial"/>
                <a:ea typeface="Arial"/>
                <a:cs typeface="Arial"/>
                <a:sym typeface="Arial"/>
              </a:defRPr>
            </a:lvl1pPr>
          </a:lstStyle>
          <a:p>
            <a:r>
              <a:t>Coefficient</a:t>
            </a:r>
          </a:p>
        </p:txBody>
      </p:sp>
      <mc:AlternateContent xmlns:mc="http://schemas.openxmlformats.org/markup-compatibility/2006" xmlns:a14="http://schemas.microsoft.com/office/drawing/2010/main">
        <mc:Choice Requires="a14">
          <p:sp>
            <p:nvSpPr>
              <p:cNvPr id="1380" name="TextBox 1"/>
              <p:cNvSpPr txBox="1"/>
              <p:nvPr/>
            </p:nvSpPr>
            <p:spPr>
              <a:xfrm>
                <a:off x="5256679" y="4041794"/>
                <a:ext cx="2922759" cy="120959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400" i="1">
                          <a:solidFill>
                            <a:srgbClr val="000000"/>
                          </a:solidFill>
                          <a:latin typeface="Cambria Math" panose="02040503050406030204" pitchFamily="18" charset="0"/>
                        </a:rPr>
                        <m:t>𝐴</m:t>
                      </m:r>
                      <m:nary>
                        <m:naryPr>
                          <m:chr m:val="∑"/>
                          <m:limLoc m:val="undOvr"/>
                          <m:ctrlPr>
                            <a:rPr sz="3400" i="1">
                              <a:solidFill>
                                <a:srgbClr val="000000"/>
                              </a:solidFill>
                              <a:latin typeface="Cambria Math" panose="02040503050406030204" pitchFamily="18" charset="0"/>
                            </a:rPr>
                          </m:ctrlPr>
                        </m:naryPr>
                        <m:sub>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=1</m:t>
                          </m:r>
                        </m:sub>
                        <m:sup>
                          <m:r>
                            <a:rPr sz="3400" i="1">
                              <a:solidFill>
                                <a:srgbClr val="000000"/>
                              </a:solidFill>
                              <a:latin typeface="Cambria Math" panose="02040503050406030204" pitchFamily="18" charset="0"/>
                            </a:rPr>
                            <m:t>∞</m:t>
                          </m:r>
                        </m:sup>
                        <m:e>
                          <m:f>
                            <m:fPr>
                              <m:ctrlPr>
                                <a:rPr sz="3400" i="1">
                                  <a:solidFill>
                                    <a:srgbClr val="000000"/>
                                  </a:solidFill>
                                  <a:latin typeface="Cambria Math" panose="02040503050406030204" pitchFamily="18" charset="0"/>
                                </a:rPr>
                              </m:ctrlPr>
                            </m:fPr>
                            <m:num>
                              <m:r>
                                <a:rPr sz="3400" i="1">
                                  <a:solidFill>
                                    <a:srgbClr val="000000"/>
                                  </a:solidFill>
                                  <a:latin typeface="Cambria Math" panose="02040503050406030204" pitchFamily="18" charset="0"/>
                                </a:rPr>
                                <m:t>1</m:t>
                              </m:r>
                            </m:num>
                            <m:den>
                              <m:r>
                                <a:rPr sz="3400" i="1">
                                  <a:solidFill>
                                    <a:srgbClr val="000000"/>
                                  </a:solidFill>
                                  <a:latin typeface="Cambria Math" panose="02040503050406030204" pitchFamily="18" charset="0"/>
                                </a:rPr>
                                <m:t>𝑓</m:t>
                              </m:r>
                            </m:den>
                          </m:f>
                          <m:func>
                            <m:funcPr>
                              <m:ctrlPr>
                                <a:rPr sz="3400" i="1">
                                  <a:solidFill>
                                    <a:srgbClr val="000000"/>
                                  </a:solidFill>
                                  <a:latin typeface="Cambria Math" panose="02040503050406030204" pitchFamily="18" charset="0"/>
                                </a:rPr>
                              </m:ctrlPr>
                            </m:funcPr>
                            <m:fName>
                              <m:r>
                                <m:rPr>
                                  <m:sty m:val="p"/>
                                </m:rPr>
                                <a:rPr sz="3400" i="1">
                                  <a:solidFill>
                                    <a:srgbClr val="000000"/>
                                  </a:solidFill>
                                  <a:latin typeface="Cambria Math" panose="02040503050406030204" pitchFamily="18" charset="0"/>
                                </a:rPr>
                                <m:t>sin</m:t>
                              </m:r>
                            </m:fName>
                            <m:e>
                              <m:r>
                                <a:rPr sz="3400" i="1">
                                  <a:solidFill>
                                    <a:srgbClr val="000000"/>
                                  </a:solidFill>
                                  <a:latin typeface="Cambria Math" panose="02040503050406030204" pitchFamily="18" charset="0"/>
                                </a:rPr>
                                <m:t>(2</m:t>
                              </m:r>
                              <m:r>
                                <a:rPr sz="3400" i="1">
                                  <a:solidFill>
                                    <a:srgbClr val="000000"/>
                                  </a:solidFill>
                                  <a:latin typeface="Cambria Math" panose="02040503050406030204" pitchFamily="18" charset="0"/>
                                </a:rPr>
                                <m:t>𝜋</m:t>
                              </m:r>
                              <m:r>
                                <a:rPr sz="3400" i="1">
                                  <a:solidFill>
                                    <a:srgbClr val="000000"/>
                                  </a:solidFill>
                                  <a:latin typeface="Cambria Math" panose="02040503050406030204" pitchFamily="18" charset="0"/>
                                </a:rPr>
                                <m:t>𝑓𝑡</m:t>
                              </m:r>
                              <m:r>
                                <a:rPr sz="3400" i="1">
                                  <a:solidFill>
                                    <a:srgbClr val="000000"/>
                                  </a:solidFill>
                                  <a:latin typeface="Cambria Math" panose="02040503050406030204" pitchFamily="18" charset="0"/>
                                </a:rPr>
                                <m:t>)</m:t>
                              </m:r>
                            </m:e>
                          </m:func>
                        </m:e>
                      </m:nary>
                    </m:oMath>
                  </m:oMathPara>
                </a14:m>
                <a:endParaRPr sz="3400"/>
              </a:p>
            </p:txBody>
          </p:sp>
        </mc:Choice>
        <mc:Fallback xmlns="">
          <p:sp>
            <p:nvSpPr>
              <p:cNvPr id="1380" name="TextBox 1"/>
              <p:cNvSpPr txBox="1">
                <a:spLocks noRot="1" noChangeAspect="1" noMove="1" noResize="1" noEditPoints="1" noAdjustHandles="1" noChangeArrowheads="1" noChangeShapeType="1" noTextEdit="1"/>
              </p:cNvSpPr>
              <p:nvPr/>
            </p:nvSpPr>
            <p:spPr>
              <a:xfrm>
                <a:off x="5256679" y="4041794"/>
                <a:ext cx="2922759" cy="1209594"/>
              </a:xfrm>
              <a:prstGeom prst="rect">
                <a:avLst/>
              </a:prstGeom>
              <a:blipFill>
                <a:blip r:embed="rId4"/>
                <a:stretch>
                  <a:fillRect l="-43723" t="-141667" r="-15584" b="-233333"/>
                </a:stretch>
              </a:blipFill>
              <a:ln w="12700">
                <a:miter lim="400000"/>
              </a:ln>
            </p:spPr>
            <p:txBody>
              <a:bodyPr/>
              <a:lstStyle/>
              <a:p>
                <a:r>
                  <a:rPr lang="en-US">
                    <a:noFill/>
                  </a:rPr>
                  <a:t> </a:t>
                </a:r>
              </a:p>
            </p:txBody>
          </p:sp>
        </mc:Fallback>
      </mc:AlternateContent>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Title 1"/>
          <p:cNvSpPr txBox="1">
            <a:spLocks noGrp="1"/>
          </p:cNvSpPr>
          <p:nvPr>
            <p:ph type="title"/>
          </p:nvPr>
        </p:nvSpPr>
        <p:spPr>
          <a:prstGeom prst="rect">
            <a:avLst/>
          </a:prstGeom>
        </p:spPr>
        <p:txBody>
          <a:bodyPr/>
          <a:lstStyle/>
          <a:p>
            <a:endParaRPr/>
          </a:p>
        </p:txBody>
      </p:sp>
      <p:sp>
        <p:nvSpPr>
          <p:cNvPr id="1422" name="Content Placeholder 2"/>
          <p:cNvSpPr txBox="1">
            <a:spLocks noGrp="1"/>
          </p:cNvSpPr>
          <p:nvPr>
            <p:ph type="body" idx="1"/>
          </p:nvPr>
        </p:nvSpPr>
        <p:spPr>
          <a:xfrm>
            <a:off x="650239" y="1408853"/>
            <a:ext cx="11704322" cy="7303912"/>
          </a:xfrm>
          <a:prstGeom prst="rect">
            <a:avLst/>
          </a:prstGeom>
        </p:spPr>
        <p:txBody>
          <a:bodyPr/>
          <a:lstStyle/>
          <a:p>
            <a:endParaRPr/>
          </a:p>
        </p:txBody>
      </p:sp>
      <p:pic>
        <p:nvPicPr>
          <p:cNvPr id="1423" name="Picture 3" descr="Picture 3"/>
          <p:cNvPicPr>
            <a:picLocks noChangeAspect="1"/>
          </p:cNvPicPr>
          <p:nvPr/>
        </p:nvPicPr>
        <p:blipFill>
          <a:blip r:embed="rId2">
            <a:extLst/>
          </a:blip>
          <a:srcRect l="54432" r="4430"/>
          <a:stretch>
            <a:fillRect/>
          </a:stretch>
        </p:blipFill>
        <p:spPr>
          <a:xfrm>
            <a:off x="73891" y="-14779"/>
            <a:ext cx="12858746" cy="9768379"/>
          </a:xfrm>
          <a:prstGeom prst="rect">
            <a:avLst/>
          </a:prstGeom>
          <a:ln w="12700">
            <a:miter lim="400000"/>
          </a:ln>
        </p:spPr>
      </p:pic>
      <p:sp>
        <p:nvSpPr>
          <p:cNvPr id="1424" name="TextBox 4"/>
          <p:cNvSpPr txBox="1"/>
          <p:nvPr/>
        </p:nvSpPr>
        <p:spPr>
          <a:xfrm>
            <a:off x="10224775" y="3251200"/>
            <a:ext cx="2780025" cy="831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defTabSz="1300480">
              <a:defRPr b="0">
                <a:latin typeface="Arial"/>
                <a:ea typeface="Arial"/>
                <a:cs typeface="Arial"/>
                <a:sym typeface="Arial"/>
              </a:defRPr>
            </a:pPr>
            <a:r>
              <a:t>Spatial </a:t>
            </a:r>
            <a:br/>
            <a:r>
              <a:t>domain</a:t>
            </a:r>
          </a:p>
        </p:txBody>
      </p:sp>
      <p:sp>
        <p:nvSpPr>
          <p:cNvPr id="1425" name="TextBox 5"/>
          <p:cNvSpPr txBox="1"/>
          <p:nvPr/>
        </p:nvSpPr>
        <p:spPr>
          <a:xfrm>
            <a:off x="10224775" y="5981981"/>
            <a:ext cx="2780025"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defTabSz="1300480">
              <a:defRPr b="0">
                <a:latin typeface="Arial"/>
                <a:ea typeface="Arial"/>
                <a:cs typeface="Arial"/>
                <a:sym typeface="Arial"/>
              </a:defRPr>
            </a:lvl1pPr>
          </a:lstStyle>
          <a:p>
            <a:r>
              <a:t>Frequency domain</a:t>
            </a:r>
          </a:p>
        </p:txBody>
      </p:sp>
      <p:sp>
        <p:nvSpPr>
          <p:cNvPr id="1426" name="TextBox 6"/>
          <p:cNvSpPr txBox="1"/>
          <p:nvPr/>
        </p:nvSpPr>
        <p:spPr>
          <a:xfrm>
            <a:off x="5650191" y="6625550"/>
            <a:ext cx="3684694"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Frequency</a:t>
            </a:r>
          </a:p>
        </p:txBody>
      </p:sp>
      <p:sp>
        <p:nvSpPr>
          <p:cNvPr id="1427" name="TextBox 7"/>
          <p:cNvSpPr txBox="1"/>
          <p:nvPr/>
        </p:nvSpPr>
        <p:spPr>
          <a:xfrm rot="16200000">
            <a:off x="1543243" y="6100309"/>
            <a:ext cx="2059094"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Coefficient</a:t>
            </a:r>
          </a:p>
        </p:txBody>
      </p:sp>
      <p:pic>
        <p:nvPicPr>
          <p:cNvPr id="1428" name="Picture 11" descr="Picture 11"/>
          <p:cNvPicPr>
            <a:picLocks noChangeAspect="1"/>
          </p:cNvPicPr>
          <p:nvPr/>
        </p:nvPicPr>
        <p:blipFill>
          <a:blip r:embed="rId3">
            <a:extLst/>
          </a:blip>
          <a:stretch>
            <a:fillRect/>
          </a:stretch>
        </p:blipFill>
        <p:spPr>
          <a:xfrm rot="10800000" flipH="1">
            <a:off x="3379276" y="7911866"/>
            <a:ext cx="6225563" cy="1028933"/>
          </a:xfrm>
          <a:prstGeom prst="rect">
            <a:avLst/>
          </a:prstGeom>
          <a:ln w="12700">
            <a:solidFill>
              <a:srgbClr val="000000"/>
            </a:solidFill>
          </a:ln>
        </p:spPr>
      </p:pic>
      <p:pic>
        <p:nvPicPr>
          <p:cNvPr id="1429" name="Picture 12" descr="Picture 12"/>
          <p:cNvPicPr>
            <a:picLocks noChangeAspect="1"/>
          </p:cNvPicPr>
          <p:nvPr/>
        </p:nvPicPr>
        <p:blipFill>
          <a:blip r:embed="rId4">
            <a:extLst/>
          </a:blip>
          <a:stretch>
            <a:fillRect/>
          </a:stretch>
        </p:blipFill>
        <p:spPr>
          <a:xfrm>
            <a:off x="3142826" y="862671"/>
            <a:ext cx="6687250" cy="1198853"/>
          </a:xfrm>
          <a:prstGeom prst="rect">
            <a:avLst/>
          </a:prstGeom>
          <a:ln w="12700">
            <a:solidFill>
              <a:srgbClr val="000000"/>
            </a:solidFill>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B36E-9780-774E-8B62-467923831D7C}"/>
              </a:ext>
            </a:extLst>
          </p:cNvPr>
          <p:cNvSpPr>
            <a:spLocks noGrp="1"/>
          </p:cNvSpPr>
          <p:nvPr>
            <p:ph type="title"/>
          </p:nvPr>
        </p:nvSpPr>
        <p:spPr/>
        <p:txBody>
          <a:bodyPr/>
          <a:lstStyle/>
          <a:p>
            <a:r>
              <a:rPr lang="en-US" dirty="0"/>
              <a:t>Fourier Transform</a:t>
            </a:r>
          </a:p>
        </p:txBody>
      </p:sp>
      <p:sp>
        <p:nvSpPr>
          <p:cNvPr id="4" name="Text Placeholder 3">
            <a:extLst>
              <a:ext uri="{FF2B5EF4-FFF2-40B4-BE49-F238E27FC236}">
                <a16:creationId xmlns:a16="http://schemas.microsoft.com/office/drawing/2014/main" id="{3585711A-55B9-0C49-A743-089292F84E5E}"/>
              </a:ext>
            </a:extLst>
          </p:cNvPr>
          <p:cNvSpPr>
            <a:spLocks noGrp="1"/>
          </p:cNvSpPr>
          <p:nvPr>
            <p:ph type="body" idx="1"/>
          </p:nvPr>
        </p:nvSpPr>
        <p:spPr>
          <a:xfrm>
            <a:off x="650239" y="1408853"/>
            <a:ext cx="10425481" cy="1613773"/>
          </a:xfrm>
          <a:prstGeom prst="rect">
            <a:avLst/>
          </a:prstGeom>
        </p:spPr>
        <p:txBody>
          <a:bodyPr wrap="none">
            <a:spAutoFit/>
          </a:bodyPr>
          <a:lstStyle/>
          <a:p>
            <a:r>
              <a:rPr lang="en-US" dirty="0">
                <a:latin typeface="SFSS1000"/>
              </a:rPr>
              <a:t>Fourier </a:t>
            </a:r>
            <a:r>
              <a:rPr lang="en-US" dirty="0">
                <a:solidFill>
                  <a:srgbClr val="FF0000"/>
                </a:solidFill>
                <a:latin typeface="SFSS1000"/>
              </a:rPr>
              <a:t>series </a:t>
            </a:r>
            <a:r>
              <a:rPr lang="en-US" dirty="0">
                <a:latin typeface="SFSS1000"/>
              </a:rPr>
              <a:t>for </a:t>
            </a:r>
            <a:r>
              <a:rPr lang="en-US" dirty="0">
                <a:solidFill>
                  <a:srgbClr val="FF0000"/>
                </a:solidFill>
                <a:latin typeface="SFSS1000"/>
              </a:rPr>
              <a:t>periodic </a:t>
            </a:r>
            <a:r>
              <a:rPr lang="en-US" dirty="0">
                <a:latin typeface="SFSS1000"/>
              </a:rPr>
              <a:t>waveforms </a:t>
            </a:r>
          </a:p>
          <a:p>
            <a:r>
              <a:rPr lang="en-US" dirty="0"/>
              <a:t>Fourier transform for aperiodic waveforms</a:t>
            </a:r>
          </a:p>
        </p:txBody>
      </p:sp>
    </p:spTree>
    <p:extLst>
      <p:ext uri="{BB962C8B-B14F-4D97-AF65-F5344CB8AC3E}">
        <p14:creationId xmlns:p14="http://schemas.microsoft.com/office/powerpoint/2010/main" val="124292053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Title 1"/>
          <p:cNvSpPr txBox="1">
            <a:spLocks noGrp="1"/>
          </p:cNvSpPr>
          <p:nvPr>
            <p:ph type="title"/>
          </p:nvPr>
        </p:nvSpPr>
        <p:spPr>
          <a:prstGeom prst="rect">
            <a:avLst/>
          </a:prstGeom>
        </p:spPr>
        <p:txBody>
          <a:bodyPr/>
          <a:lstStyle/>
          <a:p>
            <a:r>
              <a:t>Fourier Transform</a:t>
            </a:r>
          </a:p>
        </p:txBody>
      </p:sp>
      <mc:AlternateContent xmlns:mc="http://schemas.openxmlformats.org/markup-compatibility/2006" xmlns:a14="http://schemas.microsoft.com/office/drawing/2010/main">
        <mc:Choice Requires="a14">
          <p:sp>
            <p:nvSpPr>
              <p:cNvPr id="1472" name="Content Placeholder 2"/>
              <p:cNvSpPr txBox="1">
                <a:spLocks noGrp="1"/>
              </p:cNvSpPr>
              <p:nvPr>
                <p:ph type="body" idx="1"/>
              </p:nvPr>
            </p:nvSpPr>
            <p:spPr>
              <a:xfrm>
                <a:off x="650239" y="1408853"/>
                <a:ext cx="11704322" cy="7303912"/>
              </a:xfrm>
              <a:prstGeom prst="rect">
                <a:avLst/>
              </a:prstGeom>
            </p:spPr>
            <p:txBody>
              <a:bodyPr/>
              <a:lstStyle/>
              <a:p>
                <a:pPr marL="0" indent="0">
                  <a:spcBef>
                    <a:spcPts val="800"/>
                  </a:spcBef>
                  <a:buNone/>
                  <a:defRPr sz="3400"/>
                </a:pPr>
                <a:r>
                  <a:rPr lang="en-US" dirty="0"/>
                  <a:t>Euler’s formula: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m:rPr>
                            <m:sty m:val="p"/>
                          </m:rPr>
                          <a:rPr lang="en-US" b="0" i="1" smtClean="0">
                            <a:latin typeface="Cambria Math" panose="02040503050406030204" pitchFamily="18" charset="0"/>
                          </a:rPr>
                          <m:t>θ</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r>
                      <a:rPr lang="en-US" b="0" i="1" smtClean="0">
                        <a:latin typeface="Cambria Math" panose="02040503050406030204" pitchFamily="18" charset="0"/>
                      </a:rPr>
                      <m:t>+</m:t>
                    </m:r>
                    <m:r>
                      <a:rPr lang="en-US" b="0" i="1" smtClean="0">
                        <a:latin typeface="Cambria Math" panose="02040503050406030204" pitchFamily="18" charset="0"/>
                      </a:rPr>
                      <m:t>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𝜃</m:t>
                        </m:r>
                      </m:e>
                    </m:func>
                  </m:oMath>
                </a14:m>
                <a:endParaRPr lang="en-US" b="0" dirty="0"/>
              </a:p>
              <a:p>
                <a:pPr marL="485775" indent="-485775">
                  <a:spcBef>
                    <a:spcPts val="800"/>
                  </a:spcBef>
                  <a:defRPr sz="3400"/>
                </a:pPr>
                <a:endParaRPr lang="en-US" b="0" dirty="0"/>
              </a:p>
              <a:p>
                <a:pPr marL="485775" indent="-485775">
                  <a:spcBef>
                    <a:spcPts val="800"/>
                  </a:spcBef>
                  <a:defRPr sz="3400"/>
                </a:pPr>
                <a:endParaRPr dirty="0"/>
              </a:p>
            </p:txBody>
          </p:sp>
        </mc:Choice>
        <mc:Fallback xmlns="">
          <p:sp>
            <p:nvSpPr>
              <p:cNvPr id="1472" name="Content Placeholder 2"/>
              <p:cNvSpPr txBox="1">
                <a:spLocks noGrp="1" noRot="1" noChangeAspect="1" noMove="1" noResize="1" noEditPoints="1" noAdjustHandles="1" noChangeArrowheads="1" noChangeShapeType="1" noTextEdit="1"/>
              </p:cNvSpPr>
              <p:nvPr>
                <p:ph type="body" idx="1"/>
              </p:nvPr>
            </p:nvSpPr>
            <p:spPr>
              <a:xfrm>
                <a:off x="650239" y="1408853"/>
                <a:ext cx="11704322" cy="7303912"/>
              </a:xfrm>
              <a:prstGeom prst="rect">
                <a:avLst/>
              </a:prstGeom>
              <a:blipFill>
                <a:blip r:embed="rId2"/>
                <a:stretch>
                  <a:fillRect l="-1625" t="-521"/>
                </a:stretch>
              </a:blipFill>
            </p:spPr>
            <p:txBody>
              <a:bodyPr/>
              <a:lstStyle/>
              <a:p>
                <a:r>
                  <a:rPr lang="en-US">
                    <a:noFill/>
                  </a:rPr>
                  <a:t> </a:t>
                </a:r>
              </a:p>
            </p:txBody>
          </p:sp>
        </mc:Fallback>
      </mc:AlternateContent>
      <p:sp>
        <p:nvSpPr>
          <p:cNvPr id="1473" name="TextBox 7"/>
          <p:cNvSpPr txBox="1"/>
          <p:nvPr/>
        </p:nvSpPr>
        <p:spPr>
          <a:xfrm>
            <a:off x="12160808" y="9315872"/>
            <a:ext cx="66357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1704134-E518-5146-A6C9-DC13029735D6}"/>
                  </a:ext>
                </a:extLst>
              </p:cNvPr>
              <p:cNvSpPr/>
              <p:nvPr/>
            </p:nvSpPr>
            <p:spPr>
              <a:xfrm>
                <a:off x="559758" y="2511732"/>
                <a:ext cx="12103819" cy="599010"/>
              </a:xfrm>
              <a:prstGeom prst="rect">
                <a:avLst/>
              </a:prstGeom>
            </p:spPr>
            <p:txBody>
              <a:bodyPr wrap="square">
                <a:spAutoFit/>
              </a:bodyPr>
              <a:lstStyle/>
              <a:p>
                <a:r>
                  <a:rPr lang="en-US" sz="3200" dirty="0">
                    <a:solidFill>
                      <a:srgbClr val="FF0000"/>
                    </a:solidFill>
                    <a:latin typeface="SFSS1000"/>
                  </a:rPr>
                  <a:t>Most </a:t>
                </a:r>
                <a:r>
                  <a:rPr lang="en-US" sz="3200" dirty="0" err="1">
                    <a:solidFill>
                      <a:srgbClr val="FF0000"/>
                    </a:solidFill>
                    <a:latin typeface="SFSS1000"/>
                  </a:rPr>
                  <a:t>maths</a:t>
                </a:r>
                <a:r>
                  <a:rPr lang="en-US" sz="3200" dirty="0">
                    <a:solidFill>
                      <a:srgbClr val="FF0000"/>
                    </a:solidFill>
                    <a:latin typeface="SFSS1000"/>
                  </a:rPr>
                  <a:t> becomes simpler if you use </a:t>
                </a:r>
                <a14:m>
                  <m:oMath xmlns:m="http://schemas.openxmlformats.org/officeDocument/2006/math">
                    <m:sSup>
                      <m:sSupPr>
                        <m:ctrlPr>
                          <a:rPr lang="en-US" sz="3200" b="1" i="1" smtClean="0">
                            <a:solidFill>
                              <a:srgbClr val="FF0000"/>
                            </a:solidFill>
                            <a:latin typeface="Cambria Math" panose="02040503050406030204" pitchFamily="18" charset="0"/>
                          </a:rPr>
                        </m:ctrlPr>
                      </m:sSupPr>
                      <m:e>
                        <m:r>
                          <a:rPr lang="en-US" sz="3200" b="1" i="1" smtClean="0">
                            <a:solidFill>
                              <a:srgbClr val="FF0000"/>
                            </a:solidFill>
                            <a:latin typeface="Cambria Math" panose="02040503050406030204" pitchFamily="18" charset="0"/>
                          </a:rPr>
                          <m:t>𝒆</m:t>
                        </m:r>
                      </m:e>
                      <m:sup>
                        <m:r>
                          <a:rPr lang="en-US" sz="3200" b="1" i="1" smtClean="0">
                            <a:solidFill>
                              <a:srgbClr val="FF0000"/>
                            </a:solidFill>
                            <a:latin typeface="Cambria Math" panose="02040503050406030204" pitchFamily="18" charset="0"/>
                          </a:rPr>
                          <m:t>𝒊</m:t>
                        </m:r>
                        <m:r>
                          <a:rPr lang="en-US" sz="3200" b="1" i="1" smtClean="0">
                            <a:solidFill>
                              <a:srgbClr val="FF0000"/>
                            </a:solidFill>
                            <a:latin typeface="Cambria Math" panose="02040503050406030204" pitchFamily="18" charset="0"/>
                          </a:rPr>
                          <m:t>𝜽</m:t>
                        </m:r>
                      </m:sup>
                    </m:sSup>
                  </m:oMath>
                </a14:m>
                <a:r>
                  <a:rPr lang="en-US" sz="2000" dirty="0">
                    <a:solidFill>
                      <a:srgbClr val="FF0000"/>
                    </a:solidFill>
                    <a:latin typeface="CMMI7"/>
                  </a:rPr>
                  <a:t> </a:t>
                </a:r>
                <a:r>
                  <a:rPr lang="en-US" sz="3200" dirty="0">
                    <a:solidFill>
                      <a:srgbClr val="FF0000"/>
                    </a:solidFill>
                    <a:latin typeface="SFSS1000"/>
                  </a:rPr>
                  <a:t>instead of </a:t>
                </a:r>
                <a:r>
                  <a:rPr lang="en-US" sz="3200" dirty="0">
                    <a:solidFill>
                      <a:srgbClr val="FF0000"/>
                    </a:solidFill>
                    <a:latin typeface="CMR10"/>
                  </a:rPr>
                  <a:t>cos </a:t>
                </a:r>
                <a:r>
                  <a:rPr lang="en-US" sz="3200" dirty="0" err="1">
                    <a:solidFill>
                      <a:srgbClr val="FF0000"/>
                    </a:solidFill>
                    <a:latin typeface="CMMI10"/>
                  </a:rPr>
                  <a:t>θ</a:t>
                </a:r>
                <a:r>
                  <a:rPr lang="en-US" sz="3200" dirty="0">
                    <a:solidFill>
                      <a:srgbClr val="FF0000"/>
                    </a:solidFill>
                    <a:latin typeface="CMMI10"/>
                  </a:rPr>
                  <a:t> </a:t>
                </a:r>
                <a:r>
                  <a:rPr lang="en-US" sz="3200" dirty="0">
                    <a:solidFill>
                      <a:srgbClr val="FF0000"/>
                    </a:solidFill>
                    <a:latin typeface="SFSS1000"/>
                  </a:rPr>
                  <a:t>and </a:t>
                </a:r>
                <a:r>
                  <a:rPr lang="en-US" sz="3200" dirty="0">
                    <a:solidFill>
                      <a:srgbClr val="FF0000"/>
                    </a:solidFill>
                    <a:latin typeface="CMR10"/>
                  </a:rPr>
                  <a:t>sin </a:t>
                </a:r>
                <a:r>
                  <a:rPr lang="en-US" sz="3200" dirty="0" err="1">
                    <a:solidFill>
                      <a:srgbClr val="FF0000"/>
                    </a:solidFill>
                    <a:latin typeface="CMMI10"/>
                  </a:rPr>
                  <a:t>θ</a:t>
                </a:r>
                <a:r>
                  <a:rPr lang="en-US" sz="3200" dirty="0">
                    <a:solidFill>
                      <a:srgbClr val="FF0000"/>
                    </a:solidFill>
                    <a:latin typeface="CMMI10"/>
                  </a:rPr>
                  <a:t> </a:t>
                </a:r>
                <a:endParaRPr lang="en-US" sz="3200" dirty="0"/>
              </a:p>
            </p:txBody>
          </p:sp>
        </mc:Choice>
        <mc:Fallback xmlns="">
          <p:sp>
            <p:nvSpPr>
              <p:cNvPr id="3" name="Rectangle 2">
                <a:extLst>
                  <a:ext uri="{FF2B5EF4-FFF2-40B4-BE49-F238E27FC236}">
                    <a16:creationId xmlns:a16="http://schemas.microsoft.com/office/drawing/2014/main" id="{D1704134-E518-5146-A6C9-DC13029735D6}"/>
                  </a:ext>
                </a:extLst>
              </p:cNvPr>
              <p:cNvSpPr>
                <a:spLocks noRot="1" noChangeAspect="1" noMove="1" noResize="1" noEditPoints="1" noAdjustHandles="1" noChangeArrowheads="1" noChangeShapeType="1" noTextEdit="1"/>
              </p:cNvSpPr>
              <p:nvPr/>
            </p:nvSpPr>
            <p:spPr>
              <a:xfrm>
                <a:off x="559758" y="2511732"/>
                <a:ext cx="12103819" cy="599010"/>
              </a:xfrm>
              <a:prstGeom prst="rect">
                <a:avLst/>
              </a:prstGeom>
              <a:blipFill>
                <a:blip r:embed="rId3"/>
                <a:stretch>
                  <a:fillRect t="-10417" b="-291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62B278C-8168-D44E-921B-29DCE477277A}"/>
              </a:ext>
            </a:extLst>
          </p:cNvPr>
          <p:cNvPicPr>
            <a:picLocks noChangeAspect="1"/>
          </p:cNvPicPr>
          <p:nvPr/>
        </p:nvPicPr>
        <p:blipFill>
          <a:blip r:embed="rId4"/>
          <a:stretch>
            <a:fillRect/>
          </a:stretch>
        </p:blipFill>
        <p:spPr>
          <a:xfrm>
            <a:off x="0" y="4213621"/>
            <a:ext cx="13004800" cy="3887044"/>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Combining cos and sin: Fourier Transform"/>
          <p:cNvSpPr txBox="1">
            <a:spLocks noGrp="1"/>
          </p:cNvSpPr>
          <p:nvPr>
            <p:ph type="title"/>
          </p:nvPr>
        </p:nvSpPr>
        <p:spPr>
          <a:prstGeom prst="rect">
            <a:avLst/>
          </a:prstGeom>
        </p:spPr>
        <p:txBody>
          <a:bodyPr/>
          <a:lstStyle>
            <a:lvl1pPr defTabSz="1248460">
              <a:defRPr sz="5376"/>
            </a:lvl1pPr>
          </a:lstStyle>
          <a:p>
            <a:r>
              <a:rPr dirty="0"/>
              <a:t>Fourier Transform </a:t>
            </a:r>
          </a:p>
        </p:txBody>
      </p:sp>
      <p:pic>
        <p:nvPicPr>
          <p:cNvPr id="1493" name="Image" descr="Image"/>
          <p:cNvPicPr>
            <a:picLocks noChangeAspect="1"/>
          </p:cNvPicPr>
          <p:nvPr/>
        </p:nvPicPr>
        <p:blipFill>
          <a:blip r:embed="rId2">
            <a:extLst/>
          </a:blip>
          <a:stretch>
            <a:fillRect/>
          </a:stretch>
        </p:blipFill>
        <p:spPr>
          <a:xfrm>
            <a:off x="1580954" y="2004450"/>
            <a:ext cx="10111477" cy="6643810"/>
          </a:xfrm>
          <a:prstGeom prst="rect">
            <a:avLst/>
          </a:prstGeom>
          <a:ln w="12700">
            <a:miter lim="400000"/>
          </a:ln>
        </p:spPr>
      </p:pic>
      <p:sp>
        <p:nvSpPr>
          <p:cNvPr id="1494" name="Credit to Hebert Martial"/>
          <p:cNvSpPr txBox="1"/>
          <p:nvPr/>
        </p:nvSpPr>
        <p:spPr>
          <a:xfrm>
            <a:off x="9090244" y="8856378"/>
            <a:ext cx="331500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929292"/>
                </a:solidFill>
              </a:defRPr>
            </a:lvl1pPr>
          </a:lstStyle>
          <a:p>
            <a:r>
              <a:t>Credit to Hebert Martial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 name="Group 3"/>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extLst>
                  <a:ext uri="{0D108BD9-81ED-4DB2-BD59-A6C34878D82A}">
                    <a16:rowId xmlns:a16="http://schemas.microsoft.com/office/drawing/2014/main" val="10009"/>
                  </a:ext>
                </a:extLst>
              </a:tr>
            </a:tbl>
          </a:graphicData>
        </a:graphic>
      </p:graphicFrame>
      <p:graphicFrame>
        <p:nvGraphicFramePr>
          <p:cNvPr id="286" name="Group 127"/>
          <p:cNvGraphicFramePr/>
          <p:nvPr/>
        </p:nvGraphicFramePr>
        <p:xfrm>
          <a:off x="6719146" y="3251200"/>
          <a:ext cx="5064970" cy="4848224"/>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287" name="Rectangle 251"/>
          <p:cNvSpPr/>
          <p:nvPr/>
        </p:nvSpPr>
        <p:spPr>
          <a:xfrm>
            <a:off x="7694507"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288" name="Group 252"/>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289" name="Rectangle 375"/>
          <p:cNvSpPr/>
          <p:nvPr/>
        </p:nvSpPr>
        <p:spPr>
          <a:xfrm>
            <a:off x="1517226"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290"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291"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292"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330" name="Group 4"/>
          <p:cNvGrpSpPr/>
          <p:nvPr/>
        </p:nvGrpSpPr>
        <p:grpSpPr>
          <a:xfrm>
            <a:off x="10728959" y="433493"/>
            <a:ext cx="1625601" cy="1384019"/>
            <a:chOff x="0" y="0"/>
            <a:chExt cx="1625600" cy="1384018"/>
          </a:xfrm>
        </p:grpSpPr>
        <p:grpSp>
          <p:nvGrpSpPr>
            <p:cNvPr id="328" name="Group 5"/>
            <p:cNvGrpSpPr/>
            <p:nvPr/>
          </p:nvGrpSpPr>
          <p:grpSpPr>
            <a:xfrm>
              <a:off x="318767" y="-1"/>
              <a:ext cx="1306834" cy="1384020"/>
              <a:chOff x="0" y="0"/>
              <a:chExt cx="1306832" cy="1384018"/>
            </a:xfrm>
          </p:grpSpPr>
          <p:grpSp>
            <p:nvGrpSpPr>
              <p:cNvPr id="295" name="Rectangle 6"/>
              <p:cNvGrpSpPr/>
              <p:nvPr/>
            </p:nvGrpSpPr>
            <p:grpSpPr>
              <a:xfrm>
                <a:off x="871221" y="922272"/>
                <a:ext cx="435611" cy="461746"/>
                <a:chOff x="0" y="0"/>
                <a:chExt cx="435609" cy="461744"/>
              </a:xfrm>
            </p:grpSpPr>
            <p:sp>
              <p:nvSpPr>
                <p:cNvPr id="29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94"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298" name="Rectangle 7"/>
              <p:cNvGrpSpPr/>
              <p:nvPr/>
            </p:nvGrpSpPr>
            <p:grpSpPr>
              <a:xfrm>
                <a:off x="435610" y="922272"/>
                <a:ext cx="435611" cy="461746"/>
                <a:chOff x="0" y="0"/>
                <a:chExt cx="435609" cy="461744"/>
              </a:xfrm>
            </p:grpSpPr>
            <p:sp>
              <p:nvSpPr>
                <p:cNvPr id="29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297"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01" name="Rectangle 8"/>
              <p:cNvGrpSpPr/>
              <p:nvPr/>
            </p:nvGrpSpPr>
            <p:grpSpPr>
              <a:xfrm>
                <a:off x="-1" y="922272"/>
                <a:ext cx="435611" cy="461746"/>
                <a:chOff x="0" y="0"/>
                <a:chExt cx="435609" cy="461744"/>
              </a:xfrm>
            </p:grpSpPr>
            <p:sp>
              <p:nvSpPr>
                <p:cNvPr id="29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00"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04" name="Rectangle 9"/>
              <p:cNvGrpSpPr/>
              <p:nvPr/>
            </p:nvGrpSpPr>
            <p:grpSpPr>
              <a:xfrm>
                <a:off x="871221" y="461745"/>
                <a:ext cx="435611" cy="460528"/>
                <a:chOff x="0" y="0"/>
                <a:chExt cx="435609" cy="460526"/>
              </a:xfrm>
            </p:grpSpPr>
            <p:sp>
              <p:nvSpPr>
                <p:cNvPr id="302"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03"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07" name="Rectangle 10"/>
              <p:cNvGrpSpPr/>
              <p:nvPr/>
            </p:nvGrpSpPr>
            <p:grpSpPr>
              <a:xfrm>
                <a:off x="435610" y="461745"/>
                <a:ext cx="435611" cy="460528"/>
                <a:chOff x="0" y="0"/>
                <a:chExt cx="435609" cy="460526"/>
              </a:xfrm>
            </p:grpSpPr>
            <p:sp>
              <p:nvSpPr>
                <p:cNvPr id="305"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06"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10" name="Rectangle 11"/>
              <p:cNvGrpSpPr/>
              <p:nvPr/>
            </p:nvGrpSpPr>
            <p:grpSpPr>
              <a:xfrm>
                <a:off x="-1" y="461745"/>
                <a:ext cx="435611" cy="460528"/>
                <a:chOff x="0" y="0"/>
                <a:chExt cx="435609" cy="460526"/>
              </a:xfrm>
            </p:grpSpPr>
            <p:sp>
              <p:nvSpPr>
                <p:cNvPr id="308"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09"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13" name="Rectangle 12"/>
              <p:cNvGrpSpPr/>
              <p:nvPr/>
            </p:nvGrpSpPr>
            <p:grpSpPr>
              <a:xfrm>
                <a:off x="871221" y="-1"/>
                <a:ext cx="435611" cy="461746"/>
                <a:chOff x="0" y="0"/>
                <a:chExt cx="435609" cy="461744"/>
              </a:xfrm>
            </p:grpSpPr>
            <p:sp>
              <p:nvSpPr>
                <p:cNvPr id="31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12"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16" name="Rectangle 13"/>
              <p:cNvGrpSpPr/>
              <p:nvPr/>
            </p:nvGrpSpPr>
            <p:grpSpPr>
              <a:xfrm>
                <a:off x="435610" y="-1"/>
                <a:ext cx="435611" cy="461746"/>
                <a:chOff x="0" y="0"/>
                <a:chExt cx="435609" cy="461744"/>
              </a:xfrm>
            </p:grpSpPr>
            <p:sp>
              <p:nvSpPr>
                <p:cNvPr id="31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15"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19" name="Rectangle 14"/>
              <p:cNvGrpSpPr/>
              <p:nvPr/>
            </p:nvGrpSpPr>
            <p:grpSpPr>
              <a:xfrm>
                <a:off x="-1" y="-1"/>
                <a:ext cx="435611" cy="461746"/>
                <a:chOff x="0" y="0"/>
                <a:chExt cx="435609" cy="461744"/>
              </a:xfrm>
            </p:grpSpPr>
            <p:sp>
              <p:nvSpPr>
                <p:cNvPr id="31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18"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320"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1"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2"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3"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4"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5"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6"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27"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329"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331"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332"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pic>
        <p:nvPicPr>
          <p:cNvPr id="333"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Examples (1D)"/>
          <p:cNvSpPr txBox="1">
            <a:spLocks noGrp="1"/>
          </p:cNvSpPr>
          <p:nvPr>
            <p:ph type="title"/>
          </p:nvPr>
        </p:nvSpPr>
        <p:spPr>
          <a:prstGeom prst="rect">
            <a:avLst/>
          </a:prstGeom>
        </p:spPr>
        <p:txBody>
          <a:bodyPr/>
          <a:lstStyle/>
          <a:p>
            <a:r>
              <a:t>Examples (1D)</a:t>
            </a:r>
          </a:p>
        </p:txBody>
      </p:sp>
      <p:pic>
        <p:nvPicPr>
          <p:cNvPr id="1497" name="Image" descr="Image"/>
          <p:cNvPicPr>
            <a:picLocks noChangeAspect="1"/>
          </p:cNvPicPr>
          <p:nvPr/>
        </p:nvPicPr>
        <p:blipFill>
          <a:blip r:embed="rId2">
            <a:extLst/>
          </a:blip>
          <a:stretch>
            <a:fillRect/>
          </a:stretch>
        </p:blipFill>
        <p:spPr>
          <a:xfrm>
            <a:off x="954964" y="1707312"/>
            <a:ext cx="11094872" cy="7063931"/>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9" name="Image" descr="Image"/>
          <p:cNvPicPr>
            <a:picLocks noChangeAspect="1"/>
          </p:cNvPicPr>
          <p:nvPr/>
        </p:nvPicPr>
        <p:blipFill>
          <a:blip r:embed="rId2">
            <a:extLst/>
          </a:blip>
          <a:stretch>
            <a:fillRect/>
          </a:stretch>
        </p:blipFill>
        <p:spPr>
          <a:xfrm>
            <a:off x="884606" y="1518118"/>
            <a:ext cx="11235588" cy="6717364"/>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Image" descr="Image"/>
          <p:cNvPicPr>
            <a:picLocks noChangeAspect="1"/>
          </p:cNvPicPr>
          <p:nvPr/>
        </p:nvPicPr>
        <p:blipFill>
          <a:blip r:embed="rId3">
            <a:extLst/>
          </a:blip>
          <a:stretch>
            <a:fillRect/>
          </a:stretch>
        </p:blipFill>
        <p:spPr>
          <a:xfrm>
            <a:off x="1024553" y="1586151"/>
            <a:ext cx="10955694" cy="6581298"/>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Title 4"/>
          <p:cNvSpPr txBox="1">
            <a:spLocks noGrp="1"/>
          </p:cNvSpPr>
          <p:nvPr>
            <p:ph type="title"/>
          </p:nvPr>
        </p:nvSpPr>
        <p:spPr>
          <a:prstGeom prst="rect">
            <a:avLst/>
          </a:prstGeom>
        </p:spPr>
        <p:txBody>
          <a:bodyPr/>
          <a:lstStyle/>
          <a:p>
            <a:r>
              <a:t>Properties of Fourier Transforms</a:t>
            </a:r>
          </a:p>
        </p:txBody>
      </p:sp>
      <p:sp>
        <p:nvSpPr>
          <p:cNvPr id="1504" name="Content Placeholder 5"/>
          <p:cNvSpPr txBox="1">
            <a:spLocks noGrp="1"/>
          </p:cNvSpPr>
          <p:nvPr>
            <p:ph type="body" idx="1"/>
          </p:nvPr>
        </p:nvSpPr>
        <p:spPr>
          <a:xfrm>
            <a:off x="758613" y="1517226"/>
            <a:ext cx="11704321" cy="7303913"/>
          </a:xfrm>
          <a:prstGeom prst="rect">
            <a:avLst/>
          </a:prstGeom>
        </p:spPr>
        <p:txBody>
          <a:bodyPr/>
          <a:lstStyle/>
          <a:p>
            <a:endParaRPr/>
          </a:p>
          <a:p>
            <a:r>
              <a:t>Linearity</a:t>
            </a:r>
          </a:p>
          <a:p>
            <a:endParaRPr/>
          </a:p>
          <a:p>
            <a:r>
              <a:t>Fourier transform of a real signal is symmetric about the origin</a:t>
            </a:r>
          </a:p>
          <a:p>
            <a:endParaRPr/>
          </a:p>
          <a:p>
            <a:r>
              <a:t>The energy of the signal is the same as the energy of its Fourier transform</a:t>
            </a:r>
          </a:p>
        </p:txBody>
      </p:sp>
      <p:sp>
        <p:nvSpPr>
          <p:cNvPr id="1505" name="TextBox 9"/>
          <p:cNvSpPr txBox="1"/>
          <p:nvPr/>
        </p:nvSpPr>
        <p:spPr>
          <a:xfrm>
            <a:off x="9349458" y="9227538"/>
            <a:ext cx="3293738"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See Szeliski Book (3.4)</a:t>
            </a:r>
          </a:p>
        </p:txBody>
      </p:sp>
      <p:pic>
        <p:nvPicPr>
          <p:cNvPr id="1506" name="Object 4" descr="Object 4"/>
          <p:cNvPicPr>
            <a:picLocks noChangeAspect="1"/>
          </p:cNvPicPr>
          <p:nvPr/>
        </p:nvPicPr>
        <p:blipFill>
          <a:blip r:embed="rId2">
            <a:extLst/>
          </a:blip>
          <a:stretch>
            <a:fillRect/>
          </a:stretch>
        </p:blipFill>
        <p:spPr>
          <a:xfrm>
            <a:off x="3923812" y="2437457"/>
            <a:ext cx="8073816" cy="669368"/>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 name="Rectangle 2"/>
          <p:cNvSpPr txBox="1">
            <a:spLocks noGrp="1"/>
          </p:cNvSpPr>
          <p:nvPr>
            <p:ph type="title"/>
          </p:nvPr>
        </p:nvSpPr>
        <p:spPr>
          <a:prstGeom prst="rect">
            <a:avLst/>
          </a:prstGeom>
        </p:spPr>
        <p:txBody>
          <a:bodyPr/>
          <a:lstStyle/>
          <a:p>
            <a:r>
              <a:t>The Convolution Theorem</a:t>
            </a:r>
          </a:p>
        </p:txBody>
      </p:sp>
      <p:sp>
        <p:nvSpPr>
          <p:cNvPr id="1509" name="Rectangle 3"/>
          <p:cNvSpPr txBox="1">
            <a:spLocks noGrp="1"/>
          </p:cNvSpPr>
          <p:nvPr>
            <p:ph type="body" idx="1"/>
          </p:nvPr>
        </p:nvSpPr>
        <p:spPr>
          <a:xfrm>
            <a:off x="758613" y="1300479"/>
            <a:ext cx="11270827" cy="7477761"/>
          </a:xfrm>
          <a:prstGeom prst="rect">
            <a:avLst/>
          </a:prstGeom>
        </p:spPr>
        <p:txBody>
          <a:bodyPr/>
          <a:lstStyle/>
          <a:p>
            <a:pPr>
              <a:lnSpc>
                <a:spcPct val="90000"/>
              </a:lnSpc>
            </a:pPr>
            <a:r>
              <a:t>The Fourier transform of the convolution of two functions is the product of their Fourier transforms</a:t>
            </a:r>
          </a:p>
          <a:p>
            <a:pPr>
              <a:lnSpc>
                <a:spcPct val="90000"/>
              </a:lnSpc>
            </a:pPr>
            <a:endParaRPr/>
          </a:p>
          <a:p>
            <a:pPr>
              <a:lnSpc>
                <a:spcPct val="90000"/>
              </a:lnSpc>
            </a:pPr>
            <a:endParaRPr/>
          </a:p>
          <a:p>
            <a:pPr>
              <a:lnSpc>
                <a:spcPct val="90000"/>
              </a:lnSpc>
            </a:pPr>
            <a:endParaRPr/>
          </a:p>
          <a:p>
            <a:pPr>
              <a:lnSpc>
                <a:spcPct val="90000"/>
              </a:lnSpc>
            </a:pPr>
            <a:endParaRPr/>
          </a:p>
          <a:p>
            <a:pPr>
              <a:lnSpc>
                <a:spcPct val="90000"/>
              </a:lnSpc>
            </a:pPr>
            <a:r>
              <a:t>Convolution in spatial domain is equivalent to multiplication in frequency domain!</a:t>
            </a:r>
          </a:p>
        </p:txBody>
      </p:sp>
      <p:pic>
        <p:nvPicPr>
          <p:cNvPr id="1510" name="Object 4" descr="Object 4"/>
          <p:cNvPicPr>
            <a:picLocks noChangeAspect="1"/>
          </p:cNvPicPr>
          <p:nvPr/>
        </p:nvPicPr>
        <p:blipFill>
          <a:blip r:embed="rId2">
            <a:extLst/>
          </a:blip>
          <a:stretch>
            <a:fillRect/>
          </a:stretch>
        </p:blipFill>
        <p:spPr>
          <a:xfrm>
            <a:off x="3409244" y="2917048"/>
            <a:ext cx="5694116" cy="876019"/>
          </a:xfrm>
          <a:prstGeom prst="rect">
            <a:avLst/>
          </a:prstGeom>
          <a:ln w="12700">
            <a:miter lim="400000"/>
          </a:ln>
        </p:spPr>
      </p:pic>
      <p:pic>
        <p:nvPicPr>
          <p:cNvPr id="1511" name="Object 1" descr="Object 1"/>
          <p:cNvPicPr>
            <a:picLocks noChangeAspect="1"/>
          </p:cNvPicPr>
          <p:nvPr/>
        </p:nvPicPr>
        <p:blipFill>
          <a:blip r:embed="rId3">
            <a:extLst/>
          </a:blip>
          <a:stretch>
            <a:fillRect/>
          </a:stretch>
        </p:blipFill>
        <p:spPr>
          <a:xfrm>
            <a:off x="3323448" y="6719146"/>
            <a:ext cx="6357903" cy="1025032"/>
          </a:xfrm>
          <a:prstGeom prst="rect">
            <a:avLst/>
          </a:prstGeom>
          <a:ln w="12700">
            <a:miter lim="400000"/>
          </a:ln>
        </p:spPr>
      </p:pic>
      <p:sp>
        <p:nvSpPr>
          <p:cNvPr id="1512" name="TextBox 5"/>
          <p:cNvSpPr txBox="1"/>
          <p:nvPr/>
        </p:nvSpPr>
        <p:spPr>
          <a:xfrm>
            <a:off x="12164907" y="9255652"/>
            <a:ext cx="663573"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09">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9" grpId="1" build="p" bldLvl="5" animBg="1" advAuto="0"/>
      <p:bldP spid="1511" grpId="2"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Title 1"/>
          <p:cNvSpPr txBox="1">
            <a:spLocks noGrp="1"/>
          </p:cNvSpPr>
          <p:nvPr>
            <p:ph type="title"/>
          </p:nvPr>
        </p:nvSpPr>
        <p:spPr>
          <a:prstGeom prst="rect">
            <a:avLst/>
          </a:prstGeom>
        </p:spPr>
        <p:txBody>
          <a:bodyPr/>
          <a:lstStyle/>
          <a:p>
            <a:r>
              <a:t>Filtering in spatial domain</a:t>
            </a:r>
          </a:p>
        </p:txBody>
      </p:sp>
      <p:pic>
        <p:nvPicPr>
          <p:cNvPr id="1515" name="Picture 2" descr="Picture 2"/>
          <p:cNvPicPr>
            <a:picLocks noChangeAspect="1"/>
          </p:cNvPicPr>
          <p:nvPr/>
        </p:nvPicPr>
        <p:blipFill>
          <a:blip r:embed="rId2">
            <a:extLst/>
          </a:blip>
          <a:srcRect l="61539" t="12922" r="12308" b="45232"/>
          <a:stretch>
            <a:fillRect/>
          </a:stretch>
        </p:blipFill>
        <p:spPr>
          <a:xfrm>
            <a:off x="5635413" y="5310293"/>
            <a:ext cx="1083734" cy="1083734"/>
          </a:xfrm>
          <a:prstGeom prst="rect">
            <a:avLst/>
          </a:prstGeom>
          <a:ln w="12700">
            <a:miter lim="400000"/>
          </a:ln>
        </p:spPr>
      </p:pic>
      <p:grpSp>
        <p:nvGrpSpPr>
          <p:cNvPr id="1551" name="Group 5"/>
          <p:cNvGrpSpPr/>
          <p:nvPr/>
        </p:nvGrpSpPr>
        <p:grpSpPr>
          <a:xfrm>
            <a:off x="10187093" y="975359"/>
            <a:ext cx="1977815" cy="1950722"/>
            <a:chOff x="0" y="0"/>
            <a:chExt cx="1977813" cy="1950720"/>
          </a:xfrm>
        </p:grpSpPr>
        <p:grpSp>
          <p:nvGrpSpPr>
            <p:cNvPr id="1518" name="Rectangle 6"/>
            <p:cNvGrpSpPr/>
            <p:nvPr/>
          </p:nvGrpSpPr>
          <p:grpSpPr>
            <a:xfrm>
              <a:off x="1318542" y="1299907"/>
              <a:ext cx="659272" cy="650813"/>
              <a:chOff x="0" y="0"/>
              <a:chExt cx="659271" cy="650811"/>
            </a:xfrm>
          </p:grpSpPr>
          <p:sp>
            <p:nvSpPr>
              <p:cNvPr id="151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17"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1521" name="Rectangle 7"/>
            <p:cNvGrpSpPr/>
            <p:nvPr/>
          </p:nvGrpSpPr>
          <p:grpSpPr>
            <a:xfrm>
              <a:off x="659271" y="1299907"/>
              <a:ext cx="659272" cy="650813"/>
              <a:chOff x="0" y="0"/>
              <a:chExt cx="659271" cy="650811"/>
            </a:xfrm>
          </p:grpSpPr>
          <p:sp>
            <p:nvSpPr>
              <p:cNvPr id="1519"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20" name="0"/>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1524" name="Rectangle 8"/>
            <p:cNvGrpSpPr/>
            <p:nvPr/>
          </p:nvGrpSpPr>
          <p:grpSpPr>
            <a:xfrm>
              <a:off x="-1" y="1299907"/>
              <a:ext cx="659273" cy="650813"/>
              <a:chOff x="0" y="0"/>
              <a:chExt cx="659271" cy="650811"/>
            </a:xfrm>
          </p:grpSpPr>
          <p:sp>
            <p:nvSpPr>
              <p:cNvPr id="1522"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23"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1527" name="Rectangle 9"/>
            <p:cNvGrpSpPr/>
            <p:nvPr/>
          </p:nvGrpSpPr>
          <p:grpSpPr>
            <a:xfrm>
              <a:off x="1318542" y="650812"/>
              <a:ext cx="659272" cy="649096"/>
              <a:chOff x="0" y="0"/>
              <a:chExt cx="659271" cy="649095"/>
            </a:xfrm>
          </p:grpSpPr>
          <p:sp>
            <p:nvSpPr>
              <p:cNvPr id="1525"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26" name="-2"/>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1530" name="Rectangle 10"/>
            <p:cNvGrpSpPr/>
            <p:nvPr/>
          </p:nvGrpSpPr>
          <p:grpSpPr>
            <a:xfrm>
              <a:off x="659271" y="650812"/>
              <a:ext cx="659272" cy="649096"/>
              <a:chOff x="0" y="0"/>
              <a:chExt cx="659271" cy="649095"/>
            </a:xfrm>
          </p:grpSpPr>
          <p:sp>
            <p:nvSpPr>
              <p:cNvPr id="1528"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29" name="0"/>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1533" name="Rectangle 11"/>
            <p:cNvGrpSpPr/>
            <p:nvPr/>
          </p:nvGrpSpPr>
          <p:grpSpPr>
            <a:xfrm>
              <a:off x="-1" y="650812"/>
              <a:ext cx="659273" cy="649096"/>
              <a:chOff x="0" y="0"/>
              <a:chExt cx="659271" cy="649095"/>
            </a:xfrm>
          </p:grpSpPr>
          <p:sp>
            <p:nvSpPr>
              <p:cNvPr id="1531"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32" name="2"/>
              <p:cNvSpPr txBox="1"/>
              <p:nvPr/>
            </p:nvSpPr>
            <p:spPr>
              <a:xfrm>
                <a:off x="0" y="127164"/>
                <a:ext cx="659272" cy="394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2</a:t>
                </a:r>
              </a:p>
            </p:txBody>
          </p:sp>
        </p:grpSp>
        <p:grpSp>
          <p:nvGrpSpPr>
            <p:cNvPr id="1536" name="Rectangle 12"/>
            <p:cNvGrpSpPr/>
            <p:nvPr/>
          </p:nvGrpSpPr>
          <p:grpSpPr>
            <a:xfrm>
              <a:off x="1318542" y="0"/>
              <a:ext cx="659272" cy="650812"/>
              <a:chOff x="0" y="0"/>
              <a:chExt cx="659271" cy="650811"/>
            </a:xfrm>
          </p:grpSpPr>
          <p:sp>
            <p:nvSpPr>
              <p:cNvPr id="1534"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35"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grpSp>
          <p:nvGrpSpPr>
            <p:cNvPr id="1539" name="Rectangle 13"/>
            <p:cNvGrpSpPr/>
            <p:nvPr/>
          </p:nvGrpSpPr>
          <p:grpSpPr>
            <a:xfrm>
              <a:off x="659271" y="0"/>
              <a:ext cx="659272" cy="650812"/>
              <a:chOff x="0" y="0"/>
              <a:chExt cx="659271" cy="650811"/>
            </a:xfrm>
          </p:grpSpPr>
          <p:sp>
            <p:nvSpPr>
              <p:cNvPr id="1537"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38" name="0"/>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0</a:t>
                </a:r>
              </a:p>
            </p:txBody>
          </p:sp>
        </p:grpSp>
        <p:grpSp>
          <p:nvGrpSpPr>
            <p:cNvPr id="1542" name="Rectangle 14"/>
            <p:cNvGrpSpPr/>
            <p:nvPr/>
          </p:nvGrpSpPr>
          <p:grpSpPr>
            <a:xfrm>
              <a:off x="-1" y="0"/>
              <a:ext cx="659273" cy="650812"/>
              <a:chOff x="0" y="0"/>
              <a:chExt cx="659271" cy="650811"/>
            </a:xfrm>
          </p:grpSpPr>
          <p:sp>
            <p:nvSpPr>
              <p:cNvPr id="1540"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sz="3800" b="0">
                    <a:latin typeface="Calibri"/>
                    <a:ea typeface="Calibri"/>
                    <a:cs typeface="Calibri"/>
                    <a:sym typeface="Calibri"/>
                  </a:defRPr>
                </a:pPr>
                <a:endParaRPr/>
              </a:p>
            </p:txBody>
          </p:sp>
          <p:sp>
            <p:nvSpPr>
              <p:cNvPr id="1541" name="1"/>
              <p:cNvSpPr txBox="1"/>
              <p:nvPr/>
            </p:nvSpPr>
            <p:spPr>
              <a:xfrm>
                <a:off x="0" y="128022"/>
                <a:ext cx="659272" cy="394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600"/>
                  </a:spcBef>
                  <a:defRPr sz="2800" b="0">
                    <a:latin typeface="Arial"/>
                    <a:ea typeface="Arial"/>
                    <a:cs typeface="Arial"/>
                    <a:sym typeface="Arial"/>
                  </a:defRPr>
                </a:lvl1pPr>
              </a:lstStyle>
              <a:p>
                <a:r>
                  <a:t>1</a:t>
                </a:r>
              </a:p>
            </p:txBody>
          </p:sp>
        </p:grpSp>
        <p:sp>
          <p:nvSpPr>
            <p:cNvPr id="1543"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4"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5"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6"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7"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8"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49"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1550"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1552" name="Picture 3" descr="Picture 3"/>
          <p:cNvPicPr>
            <a:picLocks noChangeAspect="1"/>
          </p:cNvPicPr>
          <p:nvPr/>
        </p:nvPicPr>
        <p:blipFill>
          <a:blip r:embed="rId3">
            <a:extLst/>
          </a:blip>
          <a:srcRect l="24074" t="59258" r="44444" b="5185"/>
          <a:stretch>
            <a:fillRect/>
          </a:stretch>
        </p:blipFill>
        <p:spPr>
          <a:xfrm>
            <a:off x="7784817" y="3901440"/>
            <a:ext cx="5219984" cy="3684694"/>
          </a:xfrm>
          <a:prstGeom prst="rect">
            <a:avLst/>
          </a:prstGeom>
          <a:ln w="12700">
            <a:miter lim="400000"/>
          </a:ln>
        </p:spPr>
      </p:pic>
      <p:pic>
        <p:nvPicPr>
          <p:cNvPr id="1553" name="Picture 3" descr="Picture 3"/>
          <p:cNvPicPr>
            <a:picLocks noChangeAspect="1"/>
          </p:cNvPicPr>
          <p:nvPr/>
        </p:nvPicPr>
        <p:blipFill>
          <a:blip r:embed="rId3">
            <a:extLst/>
          </a:blip>
          <a:srcRect l="23947" t="14815" r="45556" b="48246"/>
          <a:stretch>
            <a:fillRect/>
          </a:stretch>
        </p:blipFill>
        <p:spPr>
          <a:xfrm>
            <a:off x="0" y="3793066"/>
            <a:ext cx="4868020" cy="3684694"/>
          </a:xfrm>
          <a:prstGeom prst="rect">
            <a:avLst/>
          </a:prstGeom>
          <a:ln w="12700">
            <a:miter lim="400000"/>
          </a:ln>
        </p:spPr>
      </p:pic>
      <p:sp>
        <p:nvSpPr>
          <p:cNvPr id="1554" name="TextBox 29"/>
          <p:cNvSpPr txBox="1"/>
          <p:nvPr/>
        </p:nvSpPr>
        <p:spPr>
          <a:xfrm>
            <a:off x="4768426" y="5093546"/>
            <a:ext cx="755599" cy="1881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2400" b="0">
                <a:solidFill>
                  <a:srgbClr val="376092"/>
                </a:solidFill>
                <a:latin typeface="Arial"/>
                <a:ea typeface="Arial"/>
                <a:cs typeface="Arial"/>
                <a:sym typeface="Arial"/>
              </a:defRPr>
            </a:lvl1pPr>
          </a:lstStyle>
          <a:p>
            <a:r>
              <a:t>*</a:t>
            </a:r>
          </a:p>
        </p:txBody>
      </p:sp>
      <p:sp>
        <p:nvSpPr>
          <p:cNvPr id="1555" name="TextBox 30"/>
          <p:cNvSpPr txBox="1"/>
          <p:nvPr/>
        </p:nvSpPr>
        <p:spPr>
          <a:xfrm>
            <a:off x="6827519" y="5165795"/>
            <a:ext cx="765744" cy="1327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b="0">
                <a:solidFill>
                  <a:srgbClr val="376092"/>
                </a:solidFill>
                <a:latin typeface="Arial"/>
                <a:ea typeface="Arial"/>
                <a:cs typeface="Arial"/>
                <a:sym typeface="Arial"/>
              </a:defRPr>
            </a:lvl1pPr>
          </a:lstStyle>
          <a:p>
            <a:r>
              <a:t>=</a:t>
            </a:r>
          </a:p>
        </p:txBody>
      </p:sp>
      <p:sp>
        <p:nvSpPr>
          <p:cNvPr id="1556" name="TextBox 25"/>
          <p:cNvSpPr txBox="1"/>
          <p:nvPr/>
        </p:nvSpPr>
        <p:spPr>
          <a:xfrm>
            <a:off x="12164907" y="9255652"/>
            <a:ext cx="663573" cy="38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Title 1"/>
          <p:cNvSpPr txBox="1">
            <a:spLocks noGrp="1"/>
          </p:cNvSpPr>
          <p:nvPr>
            <p:ph type="title"/>
          </p:nvPr>
        </p:nvSpPr>
        <p:spPr>
          <a:prstGeom prst="rect">
            <a:avLst/>
          </a:prstGeom>
        </p:spPr>
        <p:txBody>
          <a:bodyPr/>
          <a:lstStyle/>
          <a:p>
            <a:r>
              <a:t>Filtering in frequency domain</a:t>
            </a:r>
          </a:p>
        </p:txBody>
      </p:sp>
      <p:pic>
        <p:nvPicPr>
          <p:cNvPr id="1559" name="Picture 2" descr="Picture 2"/>
          <p:cNvPicPr>
            <a:picLocks noChangeAspect="1"/>
          </p:cNvPicPr>
          <p:nvPr/>
        </p:nvPicPr>
        <p:blipFill>
          <a:blip r:embed="rId2">
            <a:extLst/>
          </a:blip>
          <a:srcRect l="12307" t="45232" r="61539" b="12922"/>
          <a:stretch>
            <a:fillRect/>
          </a:stretch>
        </p:blipFill>
        <p:spPr>
          <a:xfrm>
            <a:off x="10728959" y="758613"/>
            <a:ext cx="1083735" cy="1083734"/>
          </a:xfrm>
          <a:prstGeom prst="rect">
            <a:avLst/>
          </a:prstGeom>
          <a:ln w="12700">
            <a:miter lim="400000"/>
          </a:ln>
        </p:spPr>
      </p:pic>
      <p:pic>
        <p:nvPicPr>
          <p:cNvPr id="1560" name="Picture 2" descr="Picture 2"/>
          <p:cNvPicPr>
            <a:picLocks noChangeAspect="1"/>
          </p:cNvPicPr>
          <p:nvPr/>
        </p:nvPicPr>
        <p:blipFill>
          <a:blip r:embed="rId3">
            <a:extLst/>
          </a:blip>
          <a:srcRect l="50603" t="52437" r="24097" b="18646"/>
          <a:stretch>
            <a:fillRect/>
          </a:stretch>
        </p:blipFill>
        <p:spPr>
          <a:xfrm>
            <a:off x="9211732" y="3576319"/>
            <a:ext cx="3251201" cy="2323256"/>
          </a:xfrm>
          <a:prstGeom prst="rect">
            <a:avLst/>
          </a:prstGeom>
          <a:ln w="12700">
            <a:miter lim="400000"/>
          </a:ln>
        </p:spPr>
      </p:pic>
      <p:pic>
        <p:nvPicPr>
          <p:cNvPr id="1561" name="Picture 3" descr="Picture 3"/>
          <p:cNvPicPr>
            <a:picLocks noChangeAspect="1"/>
          </p:cNvPicPr>
          <p:nvPr/>
        </p:nvPicPr>
        <p:blipFill>
          <a:blip r:embed="rId4">
            <a:extLst/>
          </a:blip>
          <a:srcRect l="24074" t="59258" r="44444" b="5185"/>
          <a:stretch>
            <a:fillRect/>
          </a:stretch>
        </p:blipFill>
        <p:spPr>
          <a:xfrm>
            <a:off x="-1" y="6922346"/>
            <a:ext cx="4009815" cy="2831255"/>
          </a:xfrm>
          <a:prstGeom prst="rect">
            <a:avLst/>
          </a:prstGeom>
          <a:ln w="12700">
            <a:miter lim="400000"/>
          </a:ln>
        </p:spPr>
      </p:pic>
      <p:pic>
        <p:nvPicPr>
          <p:cNvPr id="1562" name="Picture 3" descr="Picture 3"/>
          <p:cNvPicPr>
            <a:picLocks noChangeAspect="1"/>
          </p:cNvPicPr>
          <p:nvPr/>
        </p:nvPicPr>
        <p:blipFill>
          <a:blip r:embed="rId4">
            <a:extLst/>
          </a:blip>
          <a:srcRect l="59258" t="62221" r="14815" b="8147"/>
          <a:stretch>
            <a:fillRect/>
          </a:stretch>
        </p:blipFill>
        <p:spPr>
          <a:xfrm>
            <a:off x="6719146" y="6811716"/>
            <a:ext cx="4118187" cy="2941884"/>
          </a:xfrm>
          <a:prstGeom prst="rect">
            <a:avLst/>
          </a:prstGeom>
          <a:ln w="12700">
            <a:miter lim="400000"/>
          </a:ln>
        </p:spPr>
      </p:pic>
      <p:pic>
        <p:nvPicPr>
          <p:cNvPr id="1563" name="Picture 3" descr="Picture 3"/>
          <p:cNvPicPr>
            <a:picLocks noChangeAspect="1"/>
          </p:cNvPicPr>
          <p:nvPr/>
        </p:nvPicPr>
        <p:blipFill>
          <a:blip r:embed="rId4">
            <a:extLst/>
          </a:blip>
          <a:srcRect l="59258" t="14815" r="9258" b="46667"/>
          <a:stretch>
            <a:fillRect/>
          </a:stretch>
        </p:blipFill>
        <p:spPr>
          <a:xfrm>
            <a:off x="4985173" y="3359573"/>
            <a:ext cx="3467948" cy="2652891"/>
          </a:xfrm>
          <a:prstGeom prst="rect">
            <a:avLst/>
          </a:prstGeom>
          <a:ln w="12700">
            <a:miter lim="400000"/>
          </a:ln>
        </p:spPr>
      </p:pic>
      <p:pic>
        <p:nvPicPr>
          <p:cNvPr id="1564" name="Picture 3" descr="Picture 3"/>
          <p:cNvPicPr>
            <a:picLocks noChangeAspect="1"/>
          </p:cNvPicPr>
          <p:nvPr/>
        </p:nvPicPr>
        <p:blipFill>
          <a:blip r:embed="rId4">
            <a:extLst/>
          </a:blip>
          <a:srcRect l="22220" t="14815" r="44444" b="46667"/>
          <a:stretch>
            <a:fillRect/>
          </a:stretch>
        </p:blipFill>
        <p:spPr>
          <a:xfrm>
            <a:off x="-1" y="3251199"/>
            <a:ext cx="4009815" cy="2896731"/>
          </a:xfrm>
          <a:prstGeom prst="rect">
            <a:avLst/>
          </a:prstGeom>
          <a:ln w="12700">
            <a:miter lim="400000"/>
          </a:ln>
        </p:spPr>
      </p:pic>
      <p:sp>
        <p:nvSpPr>
          <p:cNvPr id="1565" name="Right Arrow 28"/>
          <p:cNvSpPr/>
          <p:nvPr/>
        </p:nvSpPr>
        <p:spPr>
          <a:xfrm rot="5400000">
            <a:off x="10566400" y="2546773"/>
            <a:ext cx="1517227" cy="325121"/>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566" name="Right Arrow 30"/>
          <p:cNvSpPr/>
          <p:nvPr/>
        </p:nvSpPr>
        <p:spPr>
          <a:xfrm>
            <a:off x="4118186" y="4551679"/>
            <a:ext cx="758614" cy="433495"/>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567" name="Multiply 32"/>
          <p:cNvSpPr/>
          <p:nvPr/>
        </p:nvSpPr>
        <p:spPr>
          <a:xfrm>
            <a:off x="8639782" y="4480095"/>
            <a:ext cx="385290" cy="468290"/>
          </a:xfrm>
          <a:custGeom>
            <a:avLst/>
            <a:gdLst/>
            <a:ahLst/>
            <a:cxnLst>
              <a:cxn ang="0">
                <a:pos x="wd2" y="hd2"/>
              </a:cxn>
              <a:cxn ang="5400000">
                <a:pos x="wd2" y="hd2"/>
              </a:cxn>
              <a:cxn ang="10800000">
                <a:pos x="wd2" y="hd2"/>
              </a:cxn>
              <a:cxn ang="16200000">
                <a:pos x="wd2" y="hd2"/>
              </a:cxn>
            </a:cxnLst>
            <a:rect l="0" t="0" r="r" b="b"/>
            <a:pathLst>
              <a:path w="21600" h="21600" extrusionOk="0">
                <a:moveTo>
                  <a:pt x="0" y="3417"/>
                </a:moveTo>
                <a:lnTo>
                  <a:pt x="5814" y="0"/>
                </a:lnTo>
                <a:lnTo>
                  <a:pt x="10800" y="5743"/>
                </a:lnTo>
                <a:lnTo>
                  <a:pt x="15786" y="0"/>
                </a:lnTo>
                <a:lnTo>
                  <a:pt x="21600" y="3417"/>
                </a:lnTo>
                <a:lnTo>
                  <a:pt x="15190" y="10800"/>
                </a:lnTo>
                <a:lnTo>
                  <a:pt x="21600" y="18183"/>
                </a:lnTo>
                <a:lnTo>
                  <a:pt x="15786" y="21600"/>
                </a:lnTo>
                <a:lnTo>
                  <a:pt x="10800" y="15857"/>
                </a:lnTo>
                <a:lnTo>
                  <a:pt x="5814" y="21600"/>
                </a:lnTo>
                <a:lnTo>
                  <a:pt x="0" y="18183"/>
                </a:lnTo>
                <a:lnTo>
                  <a:pt x="6410" y="10800"/>
                </a:lnTo>
                <a:close/>
              </a:path>
            </a:pathLst>
          </a:cu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568" name="Right Arrow 33"/>
          <p:cNvSpPr/>
          <p:nvPr/>
        </p:nvSpPr>
        <p:spPr>
          <a:xfrm rot="10800000">
            <a:off x="4660053" y="8236373"/>
            <a:ext cx="1300481" cy="325121"/>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569" name="TextBox 34"/>
          <p:cNvSpPr txBox="1"/>
          <p:nvPr/>
        </p:nvSpPr>
        <p:spPr>
          <a:xfrm>
            <a:off x="4118186" y="3901440"/>
            <a:ext cx="701301"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FFT</a:t>
            </a:r>
          </a:p>
        </p:txBody>
      </p:sp>
      <p:sp>
        <p:nvSpPr>
          <p:cNvPr id="1570" name="TextBox 35"/>
          <p:cNvSpPr txBox="1"/>
          <p:nvPr/>
        </p:nvSpPr>
        <p:spPr>
          <a:xfrm>
            <a:off x="10403840" y="2492586"/>
            <a:ext cx="701301"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FFT</a:t>
            </a:r>
          </a:p>
        </p:txBody>
      </p:sp>
      <p:sp>
        <p:nvSpPr>
          <p:cNvPr id="1571" name="TextBox 37"/>
          <p:cNvSpPr txBox="1"/>
          <p:nvPr/>
        </p:nvSpPr>
        <p:spPr>
          <a:xfrm>
            <a:off x="4334933" y="7586133"/>
            <a:ext cx="1785514"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Inverse FFT</a:t>
            </a:r>
          </a:p>
        </p:txBody>
      </p:sp>
      <p:sp>
        <p:nvSpPr>
          <p:cNvPr id="1572" name="TextBox 38"/>
          <p:cNvSpPr txBox="1"/>
          <p:nvPr/>
        </p:nvSpPr>
        <p:spPr>
          <a:xfrm rot="5400000">
            <a:off x="8526581" y="5571507"/>
            <a:ext cx="765744" cy="1327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8400" b="0">
                <a:solidFill>
                  <a:srgbClr val="376092"/>
                </a:solidFill>
                <a:latin typeface="Arial"/>
                <a:ea typeface="Arial"/>
                <a:cs typeface="Arial"/>
                <a:sym typeface="Arial"/>
              </a:defRPr>
            </a:lvl1pPr>
          </a:lstStyle>
          <a:p>
            <a:r>
              <a:t>=</a:t>
            </a:r>
          </a:p>
        </p:txBody>
      </p:sp>
      <p:sp>
        <p:nvSpPr>
          <p:cNvPr id="1573" name="TextBox 16"/>
          <p:cNvSpPr txBox="1"/>
          <p:nvPr/>
        </p:nvSpPr>
        <p:spPr>
          <a:xfrm>
            <a:off x="11295663" y="9315591"/>
            <a:ext cx="1438670"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Slide: Hoiem</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 name="Rectangle 2"/>
          <p:cNvSpPr txBox="1">
            <a:spLocks noGrp="1"/>
          </p:cNvSpPr>
          <p:nvPr>
            <p:ph type="title"/>
          </p:nvPr>
        </p:nvSpPr>
        <p:spPr>
          <a:prstGeom prst="rect">
            <a:avLst/>
          </a:prstGeom>
        </p:spPr>
        <p:txBody>
          <a:bodyPr/>
          <a:lstStyle/>
          <a:p>
            <a:r>
              <a:t>Low and High Pass filtering</a:t>
            </a:r>
          </a:p>
        </p:txBody>
      </p:sp>
      <p:pic>
        <p:nvPicPr>
          <p:cNvPr id="1576" name="Picture 4" descr="Picture 4"/>
          <p:cNvPicPr>
            <a:picLocks noChangeAspect="1"/>
          </p:cNvPicPr>
          <p:nvPr/>
        </p:nvPicPr>
        <p:blipFill>
          <a:blip r:embed="rId2">
            <a:extLst/>
          </a:blip>
          <a:srcRect l="798" t="2271" r="947" b="2569"/>
          <a:stretch>
            <a:fillRect/>
          </a:stretch>
        </p:blipFill>
        <p:spPr>
          <a:xfrm>
            <a:off x="466096" y="1083733"/>
            <a:ext cx="12072607" cy="4253997"/>
          </a:xfrm>
          <a:prstGeom prst="rect">
            <a:avLst/>
          </a:prstGeom>
          <a:ln w="12700">
            <a:miter lim="400000"/>
          </a:ln>
        </p:spPr>
      </p:pic>
      <p:pic>
        <p:nvPicPr>
          <p:cNvPr id="1577" name="Picture 5" descr="Picture 5"/>
          <p:cNvPicPr>
            <a:picLocks noChangeAspect="1"/>
          </p:cNvPicPr>
          <p:nvPr/>
        </p:nvPicPr>
        <p:blipFill>
          <a:blip r:embed="rId3">
            <a:extLst/>
          </a:blip>
          <a:srcRect l="1210" t="2509" r="1759" b="4253"/>
          <a:stretch>
            <a:fillRect/>
          </a:stretch>
        </p:blipFill>
        <p:spPr>
          <a:xfrm>
            <a:off x="378618" y="5337729"/>
            <a:ext cx="12247560" cy="4309693"/>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Title 1"/>
          <p:cNvSpPr txBox="1">
            <a:spLocks noGrp="1"/>
          </p:cNvSpPr>
          <p:nvPr>
            <p:ph type="title"/>
          </p:nvPr>
        </p:nvSpPr>
        <p:spPr>
          <a:prstGeom prst="rect">
            <a:avLst/>
          </a:prstGeom>
        </p:spPr>
        <p:txBody>
          <a:bodyPr/>
          <a:lstStyle/>
          <a:p>
            <a:r>
              <a:t>Gaussian filter duality</a:t>
            </a:r>
          </a:p>
        </p:txBody>
      </p:sp>
      <p:sp>
        <p:nvSpPr>
          <p:cNvPr id="1580" name="Content Placeholder 2"/>
          <p:cNvSpPr txBox="1">
            <a:spLocks noGrp="1"/>
          </p:cNvSpPr>
          <p:nvPr>
            <p:ph type="body" idx="1"/>
          </p:nvPr>
        </p:nvSpPr>
        <p:spPr>
          <a:xfrm>
            <a:off x="650239" y="1408853"/>
            <a:ext cx="11704322" cy="4551680"/>
          </a:xfrm>
          <a:prstGeom prst="rect">
            <a:avLst/>
          </a:prstGeom>
        </p:spPr>
        <p:txBody>
          <a:bodyPr/>
          <a:lstStyle/>
          <a:p>
            <a:pPr marL="472965" indent="-472965">
              <a:lnSpc>
                <a:spcPct val="80000"/>
              </a:lnSpc>
              <a:spcBef>
                <a:spcPts val="900"/>
              </a:spcBef>
              <a:defRPr sz="4000"/>
            </a:pPr>
            <a:r>
              <a:t>Fourier transform of one Gaussian…</a:t>
            </a:r>
          </a:p>
          <a:p>
            <a:pPr marL="0" indent="0">
              <a:lnSpc>
                <a:spcPct val="80000"/>
              </a:lnSpc>
              <a:spcBef>
                <a:spcPts val="900"/>
              </a:spcBef>
              <a:buSzTx/>
              <a:buNone/>
              <a:defRPr sz="4000"/>
            </a:pPr>
            <a:r>
              <a:t>	…is another Gaussian (with inverse variance).</a:t>
            </a:r>
          </a:p>
          <a:p>
            <a:pPr marL="472965" indent="-472965">
              <a:lnSpc>
                <a:spcPct val="80000"/>
              </a:lnSpc>
              <a:spcBef>
                <a:spcPts val="900"/>
              </a:spcBef>
              <a:defRPr sz="4000"/>
            </a:pPr>
            <a:r>
              <a:t>Why is this useful?</a:t>
            </a:r>
          </a:p>
          <a:p>
            <a:pPr marL="845819" lvl="1" indent="-388619">
              <a:lnSpc>
                <a:spcPct val="80000"/>
              </a:lnSpc>
              <a:spcBef>
                <a:spcPts val="800"/>
              </a:spcBef>
              <a:defRPr sz="3400"/>
            </a:pPr>
            <a:r>
              <a:t>Smooth degradation in frequency components</a:t>
            </a:r>
          </a:p>
          <a:p>
            <a:pPr marL="845819" lvl="1" indent="-388619">
              <a:lnSpc>
                <a:spcPct val="80000"/>
              </a:lnSpc>
              <a:spcBef>
                <a:spcPts val="800"/>
              </a:spcBef>
              <a:defRPr sz="3400"/>
            </a:pPr>
            <a:r>
              <a:t>No sharp cut-off</a:t>
            </a:r>
          </a:p>
          <a:p>
            <a:pPr marL="845819" lvl="1" indent="-388619">
              <a:lnSpc>
                <a:spcPct val="80000"/>
              </a:lnSpc>
              <a:spcBef>
                <a:spcPts val="800"/>
              </a:spcBef>
              <a:defRPr sz="3400"/>
            </a:pPr>
            <a:r>
              <a:t>No negative values</a:t>
            </a:r>
          </a:p>
          <a:p>
            <a:pPr marL="845819" lvl="1" indent="-388619">
              <a:lnSpc>
                <a:spcPct val="80000"/>
              </a:lnSpc>
              <a:spcBef>
                <a:spcPts val="800"/>
              </a:spcBef>
              <a:defRPr sz="3400"/>
            </a:pPr>
            <a:r>
              <a:t>Never zero (infinite extent)</a:t>
            </a:r>
          </a:p>
        </p:txBody>
      </p:sp>
      <p:pic>
        <p:nvPicPr>
          <p:cNvPr id="1581" name="Picture 3" descr="Picture 3"/>
          <p:cNvPicPr>
            <a:picLocks noChangeAspect="1"/>
          </p:cNvPicPr>
          <p:nvPr/>
        </p:nvPicPr>
        <p:blipFill>
          <a:blip r:embed="rId3">
            <a:extLst/>
          </a:blip>
          <a:stretch>
            <a:fillRect/>
          </a:stretch>
        </p:blipFill>
        <p:spPr>
          <a:xfrm>
            <a:off x="267544" y="6610771"/>
            <a:ext cx="2817707" cy="2817708"/>
          </a:xfrm>
          <a:prstGeom prst="rect">
            <a:avLst/>
          </a:prstGeom>
          <a:ln w="12700">
            <a:miter lim="400000"/>
          </a:ln>
        </p:spPr>
      </p:pic>
      <p:pic>
        <p:nvPicPr>
          <p:cNvPr id="1582" name="Picture 4" descr="Picture 4"/>
          <p:cNvPicPr>
            <a:picLocks noChangeAspect="1"/>
          </p:cNvPicPr>
          <p:nvPr/>
        </p:nvPicPr>
        <p:blipFill>
          <a:blip r:embed="rId4">
            <a:extLst/>
          </a:blip>
          <a:stretch>
            <a:fillRect/>
          </a:stretch>
        </p:blipFill>
        <p:spPr>
          <a:xfrm>
            <a:off x="3139438" y="6610771"/>
            <a:ext cx="2817709" cy="2817709"/>
          </a:xfrm>
          <a:prstGeom prst="rect">
            <a:avLst/>
          </a:prstGeom>
          <a:ln w="12700">
            <a:miter lim="400000"/>
          </a:ln>
        </p:spPr>
      </p:pic>
      <p:pic>
        <p:nvPicPr>
          <p:cNvPr id="1583" name="Picture 5" descr="Picture 5"/>
          <p:cNvPicPr>
            <a:picLocks noChangeAspect="1"/>
          </p:cNvPicPr>
          <p:nvPr/>
        </p:nvPicPr>
        <p:blipFill>
          <a:blip r:embed="rId5">
            <a:extLst/>
          </a:blip>
          <a:stretch>
            <a:fillRect/>
          </a:stretch>
        </p:blipFill>
        <p:spPr>
          <a:xfrm>
            <a:off x="7166181" y="6610773"/>
            <a:ext cx="2817708" cy="2817707"/>
          </a:xfrm>
          <a:prstGeom prst="rect">
            <a:avLst/>
          </a:prstGeom>
          <a:ln w="12700">
            <a:miter lim="400000"/>
          </a:ln>
        </p:spPr>
      </p:pic>
      <p:pic>
        <p:nvPicPr>
          <p:cNvPr id="1584" name="Picture 6" descr="Picture 6"/>
          <p:cNvPicPr>
            <a:picLocks noChangeAspect="1"/>
          </p:cNvPicPr>
          <p:nvPr/>
        </p:nvPicPr>
        <p:blipFill>
          <a:blip r:embed="rId6">
            <a:extLst/>
          </a:blip>
          <a:stretch>
            <a:fillRect/>
          </a:stretch>
        </p:blipFill>
        <p:spPr>
          <a:xfrm>
            <a:off x="10038076" y="6610771"/>
            <a:ext cx="2817709" cy="2817709"/>
          </a:xfrm>
          <a:prstGeom prst="rect">
            <a:avLst/>
          </a:prstGeom>
          <a:ln w="12700">
            <a:miter lim="400000"/>
          </a:ln>
        </p:spPr>
      </p:pic>
      <p:sp>
        <p:nvSpPr>
          <p:cNvPr id="1585" name="TextBox 7"/>
          <p:cNvSpPr txBox="1"/>
          <p:nvPr/>
        </p:nvSpPr>
        <p:spPr>
          <a:xfrm>
            <a:off x="164253" y="6129273"/>
            <a:ext cx="2783838" cy="451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200" b="0">
                <a:latin typeface="Arial"/>
                <a:ea typeface="Arial"/>
                <a:cs typeface="Arial"/>
                <a:sym typeface="Arial"/>
              </a:defRPr>
            </a:lvl1pPr>
          </a:lstStyle>
          <a:p>
            <a:r>
              <a:t>Box filter (spatial)</a:t>
            </a:r>
          </a:p>
        </p:txBody>
      </p:sp>
      <p:sp>
        <p:nvSpPr>
          <p:cNvPr id="1586" name="TextBox 9"/>
          <p:cNvSpPr txBox="1"/>
          <p:nvPr/>
        </p:nvSpPr>
        <p:spPr>
          <a:xfrm>
            <a:off x="3020906" y="5823921"/>
            <a:ext cx="3481494" cy="7813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200" b="0">
                <a:latin typeface="Arial"/>
                <a:ea typeface="Arial"/>
                <a:cs typeface="Arial"/>
                <a:sym typeface="Arial"/>
              </a:defRPr>
            </a:lvl1pPr>
          </a:lstStyle>
          <a:p>
            <a:r>
              <a:t>Frequency domain magnitude</a:t>
            </a:r>
          </a:p>
        </p:txBody>
      </p:sp>
      <p:sp>
        <p:nvSpPr>
          <p:cNvPr id="1587" name="TextBox 11"/>
          <p:cNvSpPr txBox="1"/>
          <p:nvPr/>
        </p:nvSpPr>
        <p:spPr>
          <a:xfrm>
            <a:off x="7044266" y="5809230"/>
            <a:ext cx="2993812" cy="451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200" b="0">
                <a:latin typeface="Arial"/>
                <a:ea typeface="Arial"/>
                <a:cs typeface="Arial"/>
                <a:sym typeface="Arial"/>
              </a:defRPr>
            </a:lvl1pPr>
          </a:lstStyle>
          <a:p>
            <a:r>
              <a:t>Gaussian filter (spatial)</a:t>
            </a:r>
          </a:p>
        </p:txBody>
      </p:sp>
      <p:sp>
        <p:nvSpPr>
          <p:cNvPr id="1588" name="TextBox 12"/>
          <p:cNvSpPr txBox="1"/>
          <p:nvPr/>
        </p:nvSpPr>
        <p:spPr>
          <a:xfrm>
            <a:off x="9983888" y="5809230"/>
            <a:ext cx="3481494" cy="781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200" b="0">
                <a:latin typeface="Arial"/>
                <a:ea typeface="Arial"/>
                <a:cs typeface="Arial"/>
                <a:sym typeface="Arial"/>
              </a:defRPr>
            </a:lvl1pPr>
          </a:lstStyle>
          <a:p>
            <a:r>
              <a:t>Frequency domain magnitude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Title 1"/>
          <p:cNvSpPr txBox="1">
            <a:spLocks noGrp="1"/>
          </p:cNvSpPr>
          <p:nvPr>
            <p:ph type="title"/>
          </p:nvPr>
        </p:nvSpPr>
        <p:spPr>
          <a:prstGeom prst="rect">
            <a:avLst/>
          </a:prstGeom>
        </p:spPr>
        <p:txBody>
          <a:bodyPr/>
          <a:lstStyle/>
          <a:p>
            <a:r>
              <a:t>Application 1: Hybrid Images</a:t>
            </a:r>
          </a:p>
        </p:txBody>
      </p:sp>
      <p:sp>
        <p:nvSpPr>
          <p:cNvPr id="1593" name="Content Placeholder 2"/>
          <p:cNvSpPr txBox="1">
            <a:spLocks noGrp="1"/>
          </p:cNvSpPr>
          <p:nvPr>
            <p:ph type="body" sz="quarter" idx="1"/>
          </p:nvPr>
        </p:nvSpPr>
        <p:spPr>
          <a:xfrm>
            <a:off x="216746" y="8994986"/>
            <a:ext cx="12679681" cy="541868"/>
          </a:xfrm>
          <a:prstGeom prst="rect">
            <a:avLst/>
          </a:prstGeom>
        </p:spPr>
        <p:txBody>
          <a:bodyPr/>
          <a:lstStyle>
            <a:lvl1pPr marL="0" indent="0" algn="ctr" defTabSz="1157427">
              <a:lnSpc>
                <a:spcPct val="80000"/>
              </a:lnSpc>
              <a:spcBef>
                <a:spcPts val="600"/>
              </a:spcBef>
              <a:buSzTx/>
              <a:buNone/>
              <a:defRPr sz="2670"/>
            </a:lvl1pPr>
          </a:lstStyle>
          <a:p>
            <a:r>
              <a:t>A. Oliva, A. Torralba, P.G. Schyns, SIGGRAPH 2006</a:t>
            </a:r>
          </a:p>
        </p:txBody>
      </p:sp>
      <p:pic>
        <p:nvPicPr>
          <p:cNvPr id="1594" name="Picture 2" descr="Picture 2"/>
          <p:cNvPicPr>
            <a:picLocks noChangeAspect="1"/>
          </p:cNvPicPr>
          <p:nvPr/>
        </p:nvPicPr>
        <p:blipFill>
          <a:blip r:embed="rId2">
            <a:extLst/>
          </a:blip>
          <a:stretch>
            <a:fillRect/>
          </a:stretch>
        </p:blipFill>
        <p:spPr>
          <a:xfrm>
            <a:off x="796994" y="3034453"/>
            <a:ext cx="11557567" cy="2907782"/>
          </a:xfrm>
          <a:prstGeom prst="rect">
            <a:avLst/>
          </a:prstGeom>
          <a:ln w="12700">
            <a:miter lim="400000"/>
          </a:ln>
        </p:spPr>
      </p:pic>
      <p:sp>
        <p:nvSpPr>
          <p:cNvPr id="1595" name="Rectangle 1"/>
          <p:cNvSpPr txBox="1"/>
          <p:nvPr/>
        </p:nvSpPr>
        <p:spPr>
          <a:xfrm>
            <a:off x="2945268" y="1500260"/>
            <a:ext cx="7261014" cy="83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When we see an image from far away, we are effectively subsampling it!</a:t>
            </a:r>
          </a:p>
        </p:txBody>
      </p:sp>
      <p:pic>
        <p:nvPicPr>
          <p:cNvPr id="1596" name="Picture 2" descr="Picture 2"/>
          <p:cNvPicPr>
            <a:picLocks noChangeAspect="1"/>
          </p:cNvPicPr>
          <p:nvPr/>
        </p:nvPicPr>
        <p:blipFill>
          <a:blip r:embed="rId3">
            <a:extLst/>
          </a:blip>
          <a:stretch>
            <a:fillRect/>
          </a:stretch>
        </p:blipFill>
        <p:spPr>
          <a:xfrm>
            <a:off x="4792415" y="6755909"/>
            <a:ext cx="3566723" cy="8973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 name="Group 3"/>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extLst>
                  <a:ext uri="{0D108BD9-81ED-4DB2-BD59-A6C34878D82A}">
                    <a16:rowId xmlns:a16="http://schemas.microsoft.com/office/drawing/2014/main" val="10009"/>
                  </a:ext>
                </a:extLst>
              </a:tr>
            </a:tbl>
          </a:graphicData>
        </a:graphic>
      </p:graphicFrame>
      <p:graphicFrame>
        <p:nvGraphicFramePr>
          <p:cNvPr id="338" name="Group 127"/>
          <p:cNvGraphicFramePr/>
          <p:nvPr/>
        </p:nvGraphicFramePr>
        <p:xfrm>
          <a:off x="6719146" y="3251200"/>
          <a:ext cx="5064970" cy="4848224"/>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339" name="Rectangle 251"/>
          <p:cNvSpPr/>
          <p:nvPr/>
        </p:nvSpPr>
        <p:spPr>
          <a:xfrm>
            <a:off x="8236373"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340" name="Group 252"/>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341" name="Rectangle 375"/>
          <p:cNvSpPr/>
          <p:nvPr/>
        </p:nvSpPr>
        <p:spPr>
          <a:xfrm>
            <a:off x="2059093" y="3251200"/>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342"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343"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344"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382" name="Group 4"/>
          <p:cNvGrpSpPr/>
          <p:nvPr/>
        </p:nvGrpSpPr>
        <p:grpSpPr>
          <a:xfrm>
            <a:off x="10728959" y="433493"/>
            <a:ext cx="1625601" cy="1384019"/>
            <a:chOff x="0" y="0"/>
            <a:chExt cx="1625600" cy="1384018"/>
          </a:xfrm>
        </p:grpSpPr>
        <p:grpSp>
          <p:nvGrpSpPr>
            <p:cNvPr id="380" name="Group 5"/>
            <p:cNvGrpSpPr/>
            <p:nvPr/>
          </p:nvGrpSpPr>
          <p:grpSpPr>
            <a:xfrm>
              <a:off x="318767" y="-1"/>
              <a:ext cx="1306834" cy="1384020"/>
              <a:chOff x="0" y="0"/>
              <a:chExt cx="1306832" cy="1384018"/>
            </a:xfrm>
          </p:grpSpPr>
          <p:grpSp>
            <p:nvGrpSpPr>
              <p:cNvPr id="347" name="Rectangle 6"/>
              <p:cNvGrpSpPr/>
              <p:nvPr/>
            </p:nvGrpSpPr>
            <p:grpSpPr>
              <a:xfrm>
                <a:off x="871221" y="922272"/>
                <a:ext cx="435611" cy="461746"/>
                <a:chOff x="0" y="0"/>
                <a:chExt cx="435609" cy="461744"/>
              </a:xfrm>
            </p:grpSpPr>
            <p:sp>
              <p:nvSpPr>
                <p:cNvPr id="34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46"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50" name="Rectangle 7"/>
              <p:cNvGrpSpPr/>
              <p:nvPr/>
            </p:nvGrpSpPr>
            <p:grpSpPr>
              <a:xfrm>
                <a:off x="435610" y="922272"/>
                <a:ext cx="435611" cy="461746"/>
                <a:chOff x="0" y="0"/>
                <a:chExt cx="435609" cy="461744"/>
              </a:xfrm>
            </p:grpSpPr>
            <p:sp>
              <p:nvSpPr>
                <p:cNvPr id="3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49"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53" name="Rectangle 8"/>
              <p:cNvGrpSpPr/>
              <p:nvPr/>
            </p:nvGrpSpPr>
            <p:grpSpPr>
              <a:xfrm>
                <a:off x="-1" y="922272"/>
                <a:ext cx="435611" cy="461746"/>
                <a:chOff x="0" y="0"/>
                <a:chExt cx="435609" cy="461744"/>
              </a:xfrm>
            </p:grpSpPr>
            <p:sp>
              <p:nvSpPr>
                <p:cNvPr id="3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52"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56" name="Rectangle 9"/>
              <p:cNvGrpSpPr/>
              <p:nvPr/>
            </p:nvGrpSpPr>
            <p:grpSpPr>
              <a:xfrm>
                <a:off x="871221" y="461745"/>
                <a:ext cx="435611" cy="460528"/>
                <a:chOff x="0" y="0"/>
                <a:chExt cx="435609" cy="460526"/>
              </a:xfrm>
            </p:grpSpPr>
            <p:sp>
              <p:nvSpPr>
                <p:cNvPr id="35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55"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59" name="Rectangle 10"/>
              <p:cNvGrpSpPr/>
              <p:nvPr/>
            </p:nvGrpSpPr>
            <p:grpSpPr>
              <a:xfrm>
                <a:off x="435610" y="461745"/>
                <a:ext cx="435611" cy="460528"/>
                <a:chOff x="0" y="0"/>
                <a:chExt cx="435609" cy="460526"/>
              </a:xfrm>
            </p:grpSpPr>
            <p:sp>
              <p:nvSpPr>
                <p:cNvPr id="3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58"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62" name="Rectangle 11"/>
              <p:cNvGrpSpPr/>
              <p:nvPr/>
            </p:nvGrpSpPr>
            <p:grpSpPr>
              <a:xfrm>
                <a:off x="-1" y="461745"/>
                <a:ext cx="435611" cy="460528"/>
                <a:chOff x="0" y="0"/>
                <a:chExt cx="435609" cy="460526"/>
              </a:xfrm>
            </p:grpSpPr>
            <p:sp>
              <p:nvSpPr>
                <p:cNvPr id="3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61"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65" name="Rectangle 12"/>
              <p:cNvGrpSpPr/>
              <p:nvPr/>
            </p:nvGrpSpPr>
            <p:grpSpPr>
              <a:xfrm>
                <a:off x="871221" y="-1"/>
                <a:ext cx="435611" cy="461746"/>
                <a:chOff x="0" y="0"/>
                <a:chExt cx="435609" cy="461744"/>
              </a:xfrm>
            </p:grpSpPr>
            <p:sp>
              <p:nvSpPr>
                <p:cNvPr id="36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64"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68" name="Rectangle 13"/>
              <p:cNvGrpSpPr/>
              <p:nvPr/>
            </p:nvGrpSpPr>
            <p:grpSpPr>
              <a:xfrm>
                <a:off x="435610" y="-1"/>
                <a:ext cx="435611" cy="461746"/>
                <a:chOff x="0" y="0"/>
                <a:chExt cx="435609" cy="461744"/>
              </a:xfrm>
            </p:grpSpPr>
            <p:sp>
              <p:nvSpPr>
                <p:cNvPr id="3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67"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371" name="Rectangle 14"/>
              <p:cNvGrpSpPr/>
              <p:nvPr/>
            </p:nvGrpSpPr>
            <p:grpSpPr>
              <a:xfrm>
                <a:off x="-1" y="-1"/>
                <a:ext cx="435611" cy="461746"/>
                <a:chOff x="0" y="0"/>
                <a:chExt cx="435609" cy="461744"/>
              </a:xfrm>
            </p:grpSpPr>
            <p:sp>
              <p:nvSpPr>
                <p:cNvPr id="3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70"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372"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3"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4"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5"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6"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7"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8"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379"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381"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383"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384"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pic>
        <p:nvPicPr>
          <p:cNvPr id="385"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Title 1"/>
          <p:cNvSpPr txBox="1">
            <a:spLocks noGrp="1"/>
          </p:cNvSpPr>
          <p:nvPr>
            <p:ph type="title"/>
          </p:nvPr>
        </p:nvSpPr>
        <p:spPr>
          <a:prstGeom prst="rect">
            <a:avLst/>
          </a:prstGeom>
        </p:spPr>
        <p:txBody>
          <a:bodyPr/>
          <a:lstStyle/>
          <a:p>
            <a:r>
              <a:t>Hybrid Image in FFT</a:t>
            </a:r>
          </a:p>
        </p:txBody>
      </p:sp>
      <p:pic>
        <p:nvPicPr>
          <p:cNvPr id="1599" name="Picture 2" descr="Picture 2"/>
          <p:cNvPicPr>
            <a:picLocks noChangeAspect="1"/>
          </p:cNvPicPr>
          <p:nvPr/>
        </p:nvPicPr>
        <p:blipFill>
          <a:blip r:embed="rId2">
            <a:extLst/>
          </a:blip>
          <a:srcRect t="14722" r="66875" b="10030"/>
          <a:stretch>
            <a:fillRect/>
          </a:stretch>
        </p:blipFill>
        <p:spPr>
          <a:xfrm>
            <a:off x="325119" y="3142826"/>
            <a:ext cx="3901442" cy="4985175"/>
          </a:xfrm>
          <a:prstGeom prst="rect">
            <a:avLst/>
          </a:prstGeom>
          <a:ln w="12700">
            <a:miter lim="400000"/>
          </a:ln>
        </p:spPr>
      </p:pic>
      <p:pic>
        <p:nvPicPr>
          <p:cNvPr id="1600" name="Picture 2" descr="Picture 2"/>
          <p:cNvPicPr>
            <a:picLocks noChangeAspect="1"/>
          </p:cNvPicPr>
          <p:nvPr/>
        </p:nvPicPr>
        <p:blipFill>
          <a:blip r:embed="rId2">
            <a:extLst/>
          </a:blip>
          <a:srcRect l="34044" t="13086" r="625" b="10030"/>
          <a:stretch>
            <a:fillRect/>
          </a:stretch>
        </p:blipFill>
        <p:spPr>
          <a:xfrm>
            <a:off x="4985173" y="3142826"/>
            <a:ext cx="7694508" cy="5093548"/>
          </a:xfrm>
          <a:prstGeom prst="rect">
            <a:avLst/>
          </a:prstGeom>
          <a:ln w="12700">
            <a:miter lim="400000"/>
          </a:ln>
        </p:spPr>
      </p:pic>
      <p:sp>
        <p:nvSpPr>
          <p:cNvPr id="1601" name="Equal 5"/>
          <p:cNvSpPr/>
          <p:nvPr/>
        </p:nvSpPr>
        <p:spPr>
          <a:xfrm>
            <a:off x="4500765" y="5638664"/>
            <a:ext cx="318576" cy="318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8640"/>
                </a:lnTo>
                <a:lnTo>
                  <a:pt x="0" y="8640"/>
                </a:lnTo>
                <a:close/>
                <a:moveTo>
                  <a:pt x="0" y="12960"/>
                </a:moveTo>
                <a:lnTo>
                  <a:pt x="21600" y="12960"/>
                </a:lnTo>
                <a:lnTo>
                  <a:pt x="21600" y="21600"/>
                </a:lnTo>
                <a:lnTo>
                  <a:pt x="0" y="21600"/>
                </a:lnTo>
                <a:close/>
              </a:path>
            </a:pathLst>
          </a:custGeom>
          <a:solidFill>
            <a:srgbClr val="4F81BD"/>
          </a:solidFill>
          <a:ln w="25400">
            <a:solidFill>
              <a:srgbClr val="3A5E8A"/>
            </a:solidFill>
          </a:ln>
        </p:spPr>
        <p:txBody>
          <a:bodyPr lIns="65023" tIns="65023" rIns="65023" bIns="65023" anchor="ctr"/>
          <a:lstStyle/>
          <a:p>
            <a:pPr defTabSz="1300480">
              <a:defRPr b="0">
                <a:latin typeface="Calibri"/>
                <a:ea typeface="Calibri"/>
                <a:cs typeface="Calibri"/>
                <a:sym typeface="Calibri"/>
              </a:defRPr>
            </a:pPr>
            <a:endParaRPr/>
          </a:p>
        </p:txBody>
      </p:sp>
      <p:sp>
        <p:nvSpPr>
          <p:cNvPr id="1602" name="TextBox 6"/>
          <p:cNvSpPr txBox="1"/>
          <p:nvPr/>
        </p:nvSpPr>
        <p:spPr>
          <a:xfrm>
            <a:off x="1083733" y="2600960"/>
            <a:ext cx="1955326"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Hybrid Image</a:t>
            </a:r>
          </a:p>
        </p:txBody>
      </p:sp>
      <p:sp>
        <p:nvSpPr>
          <p:cNvPr id="1603" name="TextBox 7"/>
          <p:cNvSpPr txBox="1"/>
          <p:nvPr/>
        </p:nvSpPr>
        <p:spPr>
          <a:xfrm>
            <a:off x="4985173" y="2600960"/>
            <a:ext cx="2718071"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Low-passed Image</a:t>
            </a:r>
          </a:p>
        </p:txBody>
      </p:sp>
      <p:sp>
        <p:nvSpPr>
          <p:cNvPr id="1604" name="TextBox 8"/>
          <p:cNvSpPr txBox="1"/>
          <p:nvPr/>
        </p:nvSpPr>
        <p:spPr>
          <a:xfrm>
            <a:off x="8886613" y="2600960"/>
            <a:ext cx="2785788"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High-passed Image</a:t>
            </a:r>
          </a:p>
        </p:txBody>
      </p:sp>
      <p:sp>
        <p:nvSpPr>
          <p:cNvPr id="1605" name="Plus 10"/>
          <p:cNvSpPr/>
          <p:nvPr/>
        </p:nvSpPr>
        <p:spPr>
          <a:xfrm>
            <a:off x="8199825" y="2672784"/>
            <a:ext cx="398217" cy="398218"/>
          </a:xfrm>
          <a:custGeom>
            <a:avLst/>
            <a:gdLst/>
            <a:ahLst/>
            <a:cxnLst>
              <a:cxn ang="0">
                <a:pos x="wd2" y="hd2"/>
              </a:cxn>
              <a:cxn ang="5400000">
                <a:pos x="wd2" y="hd2"/>
              </a:cxn>
              <a:cxn ang="10800000">
                <a:pos x="wd2" y="hd2"/>
              </a:cxn>
              <a:cxn ang="16200000">
                <a:pos x="wd2" y="hd2"/>
              </a:cxn>
            </a:cxnLst>
            <a:rect l="0" t="0" r="r" b="b"/>
            <a:pathLst>
              <a:path w="21600" h="21600" extrusionOk="0">
                <a:moveTo>
                  <a:pt x="0" y="7343"/>
                </a:moveTo>
                <a:lnTo>
                  <a:pt x="7343" y="7343"/>
                </a:lnTo>
                <a:lnTo>
                  <a:pt x="7343" y="0"/>
                </a:lnTo>
                <a:lnTo>
                  <a:pt x="14257" y="0"/>
                </a:lnTo>
                <a:lnTo>
                  <a:pt x="14257" y="7343"/>
                </a:lnTo>
                <a:lnTo>
                  <a:pt x="21600" y="7343"/>
                </a:lnTo>
                <a:lnTo>
                  <a:pt x="21600" y="14257"/>
                </a:lnTo>
                <a:lnTo>
                  <a:pt x="14257" y="14257"/>
                </a:lnTo>
                <a:lnTo>
                  <a:pt x="14257" y="21600"/>
                </a:lnTo>
                <a:lnTo>
                  <a:pt x="7343" y="21600"/>
                </a:lnTo>
                <a:lnTo>
                  <a:pt x="7343" y="14257"/>
                </a:lnTo>
                <a:lnTo>
                  <a:pt x="0" y="14257"/>
                </a:lnTo>
                <a:close/>
              </a:path>
            </a:pathLst>
          </a:cu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 name="Title 1"/>
          <p:cNvSpPr txBox="1">
            <a:spLocks noGrp="1"/>
          </p:cNvSpPr>
          <p:nvPr>
            <p:ph type="title"/>
          </p:nvPr>
        </p:nvSpPr>
        <p:spPr>
          <a:prstGeom prst="rect">
            <a:avLst/>
          </a:prstGeom>
        </p:spPr>
        <p:txBody>
          <a:bodyPr/>
          <a:lstStyle/>
          <a:p>
            <a:r>
              <a:t>Application 2: Hybrid Images</a:t>
            </a:r>
          </a:p>
        </p:txBody>
      </p:sp>
      <p:sp>
        <p:nvSpPr>
          <p:cNvPr id="1608" name="Content Placeholder 2"/>
          <p:cNvSpPr txBox="1">
            <a:spLocks noGrp="1"/>
          </p:cNvSpPr>
          <p:nvPr>
            <p:ph type="body" sz="quarter" idx="1"/>
          </p:nvPr>
        </p:nvSpPr>
        <p:spPr>
          <a:xfrm>
            <a:off x="216746" y="8994986"/>
            <a:ext cx="12679681" cy="541868"/>
          </a:xfrm>
          <a:prstGeom prst="rect">
            <a:avLst/>
          </a:prstGeom>
        </p:spPr>
        <p:txBody>
          <a:bodyPr/>
          <a:lstStyle>
            <a:lvl1pPr marL="0" indent="0" algn="ctr" defTabSz="1157427">
              <a:lnSpc>
                <a:spcPct val="80000"/>
              </a:lnSpc>
              <a:spcBef>
                <a:spcPts val="600"/>
              </a:spcBef>
              <a:buSzTx/>
              <a:buNone/>
              <a:defRPr sz="2670"/>
            </a:lvl1pPr>
          </a:lstStyle>
          <a:p>
            <a:r>
              <a:t>A. Oliva, A. Torralba, P.G. Schyns, SIGGRAPH 2006</a:t>
            </a:r>
          </a:p>
        </p:txBody>
      </p:sp>
      <p:pic>
        <p:nvPicPr>
          <p:cNvPr id="1609" name="Picture 2" descr="Picture 2"/>
          <p:cNvPicPr>
            <a:picLocks noChangeAspect="1"/>
          </p:cNvPicPr>
          <p:nvPr/>
        </p:nvPicPr>
        <p:blipFill>
          <a:blip r:embed="rId2">
            <a:extLst/>
          </a:blip>
          <a:stretch>
            <a:fillRect/>
          </a:stretch>
        </p:blipFill>
        <p:spPr>
          <a:xfrm>
            <a:off x="796994" y="3034453"/>
            <a:ext cx="11557567" cy="2907782"/>
          </a:xfrm>
          <a:prstGeom prst="rect">
            <a:avLst/>
          </a:prstGeom>
          <a:ln w="12700">
            <a:miter lim="400000"/>
          </a:ln>
        </p:spPr>
      </p:pic>
      <p:sp>
        <p:nvSpPr>
          <p:cNvPr id="1610" name="Rectangle 1"/>
          <p:cNvSpPr txBox="1"/>
          <p:nvPr/>
        </p:nvSpPr>
        <p:spPr>
          <a:xfrm>
            <a:off x="2945268" y="1500260"/>
            <a:ext cx="7261014" cy="83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r>
              <a:t>When we see an image from far away, we are effectively subsampling it!</a:t>
            </a:r>
          </a:p>
        </p:txBody>
      </p:sp>
      <p:pic>
        <p:nvPicPr>
          <p:cNvPr id="1611" name="Picture 2" descr="Picture 2"/>
          <p:cNvPicPr>
            <a:picLocks noChangeAspect="1"/>
          </p:cNvPicPr>
          <p:nvPr/>
        </p:nvPicPr>
        <p:blipFill>
          <a:blip r:embed="rId3">
            <a:extLst/>
          </a:blip>
          <a:stretch>
            <a:fillRect/>
          </a:stretch>
        </p:blipFill>
        <p:spPr>
          <a:xfrm>
            <a:off x="4792415" y="6755909"/>
            <a:ext cx="3566723" cy="897356"/>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 name="Rectangle 4"/>
          <p:cNvSpPr txBox="1">
            <a:spLocks noGrp="1"/>
          </p:cNvSpPr>
          <p:nvPr>
            <p:ph type="title"/>
          </p:nvPr>
        </p:nvSpPr>
        <p:spPr>
          <a:xfrm>
            <a:off x="650239" y="-1"/>
            <a:ext cx="11054082" cy="1625601"/>
          </a:xfrm>
          <a:prstGeom prst="rect">
            <a:avLst/>
          </a:prstGeom>
        </p:spPr>
        <p:txBody>
          <a:bodyPr/>
          <a:lstStyle>
            <a:lvl1pPr>
              <a:defRPr sz="5600"/>
            </a:lvl1pPr>
          </a:lstStyle>
          <a:p>
            <a:r>
              <a:t>Application 2: Sampling and aliasing</a:t>
            </a:r>
          </a:p>
        </p:txBody>
      </p:sp>
      <p:sp>
        <p:nvSpPr>
          <p:cNvPr id="1614" name="Text Box 12"/>
          <p:cNvSpPr txBox="1"/>
          <p:nvPr/>
        </p:nvSpPr>
        <p:spPr>
          <a:xfrm>
            <a:off x="541866" y="6827519"/>
            <a:ext cx="4985175" cy="524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800" b="0">
                <a:latin typeface="Arial"/>
                <a:ea typeface="Arial"/>
                <a:cs typeface="Arial"/>
                <a:sym typeface="Arial"/>
              </a:defRPr>
            </a:lvl1pPr>
          </a:lstStyle>
          <a:p>
            <a:r>
              <a:t> </a:t>
            </a:r>
          </a:p>
        </p:txBody>
      </p:sp>
      <p:pic>
        <p:nvPicPr>
          <p:cNvPr id="1615" name="Picture 14" descr="Picture 14"/>
          <p:cNvPicPr>
            <a:picLocks noChangeAspect="1"/>
          </p:cNvPicPr>
          <p:nvPr/>
        </p:nvPicPr>
        <p:blipFill>
          <a:blip r:embed="rId2">
            <a:extLst/>
          </a:blip>
          <a:srcRect b="47306"/>
          <a:stretch>
            <a:fillRect/>
          </a:stretch>
        </p:blipFill>
        <p:spPr>
          <a:xfrm>
            <a:off x="-22612616" y="2905760"/>
            <a:ext cx="12679682" cy="3379894"/>
          </a:xfrm>
          <a:prstGeom prst="rect">
            <a:avLst/>
          </a:prstGeom>
          <a:ln w="12700">
            <a:miter lim="400000"/>
          </a:ln>
        </p:spPr>
      </p:pic>
      <p:pic>
        <p:nvPicPr>
          <p:cNvPr id="1616" name="Picture 2" descr="Picture 2"/>
          <p:cNvPicPr>
            <a:picLocks noChangeAspect="1"/>
          </p:cNvPicPr>
          <p:nvPr/>
        </p:nvPicPr>
        <p:blipFill>
          <a:blip r:embed="rId3">
            <a:extLst/>
          </a:blip>
          <a:stretch>
            <a:fillRect/>
          </a:stretch>
        </p:blipFill>
        <p:spPr>
          <a:xfrm>
            <a:off x="2059093" y="2492586"/>
            <a:ext cx="8669868" cy="5784428"/>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Content Placeholder 2"/>
          <p:cNvSpPr txBox="1">
            <a:spLocks noGrp="1"/>
          </p:cNvSpPr>
          <p:nvPr>
            <p:ph type="body" idx="1"/>
          </p:nvPr>
        </p:nvSpPr>
        <p:spPr>
          <a:xfrm>
            <a:off x="650239" y="975359"/>
            <a:ext cx="11704322" cy="6978793"/>
          </a:xfrm>
          <a:prstGeom prst="rect">
            <a:avLst/>
          </a:prstGeom>
        </p:spPr>
        <p:txBody>
          <a:bodyPr/>
          <a:lstStyle>
            <a:lvl1pPr marL="487680" indent="-830580">
              <a:buSzTx/>
              <a:buNone/>
              <a:defRPr>
                <a:solidFill>
                  <a:srgbClr val="17375E"/>
                </a:solidFill>
              </a:defRPr>
            </a:lvl1pPr>
          </a:lstStyle>
          <a:p>
            <a:r>
              <a:t>Why does a lower resolution image still make sense to us?  What do we lose?</a:t>
            </a:r>
          </a:p>
        </p:txBody>
      </p:sp>
      <p:sp>
        <p:nvSpPr>
          <p:cNvPr id="1619" name="Right Arrow 16"/>
          <p:cNvSpPr/>
          <p:nvPr/>
        </p:nvSpPr>
        <p:spPr>
          <a:xfrm>
            <a:off x="7802880" y="5960533"/>
            <a:ext cx="866987" cy="541868"/>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endParaRPr/>
          </a:p>
        </p:txBody>
      </p:sp>
      <p:sp>
        <p:nvSpPr>
          <p:cNvPr id="1620" name="TextBox 18"/>
          <p:cNvSpPr txBox="1"/>
          <p:nvPr/>
        </p:nvSpPr>
        <p:spPr>
          <a:xfrm>
            <a:off x="6290168" y="9315591"/>
            <a:ext cx="5809752"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p>
            <a:pPr algn="l" defTabSz="1300480">
              <a:defRPr sz="1800" b="0">
                <a:latin typeface="Arial"/>
                <a:ea typeface="Arial"/>
                <a:cs typeface="Arial"/>
                <a:sym typeface="Arial"/>
              </a:defRPr>
            </a:pPr>
            <a:r>
              <a:t>Image: </a:t>
            </a:r>
            <a:r>
              <a:rPr u="sng">
                <a:solidFill>
                  <a:srgbClr val="0000FF"/>
                </a:solidFill>
                <a:uFill>
                  <a:solidFill>
                    <a:srgbClr val="0000FF"/>
                  </a:solidFill>
                </a:uFill>
                <a:hlinkClick r:id="rId2"/>
              </a:rPr>
              <a:t>http://www.flickr.com/photos/igorms/136916757/ </a:t>
            </a:r>
          </a:p>
        </p:txBody>
      </p:sp>
      <p:pic>
        <p:nvPicPr>
          <p:cNvPr id="1621" name="Picture 4" descr="Picture 4"/>
          <p:cNvPicPr>
            <a:picLocks noChangeAspect="1"/>
          </p:cNvPicPr>
          <p:nvPr/>
        </p:nvPicPr>
        <p:blipFill>
          <a:blip r:embed="rId3">
            <a:extLst/>
          </a:blip>
          <a:stretch>
            <a:fillRect/>
          </a:stretch>
        </p:blipFill>
        <p:spPr>
          <a:xfrm>
            <a:off x="650239" y="3793066"/>
            <a:ext cx="6773335" cy="4497495"/>
          </a:xfrm>
          <a:prstGeom prst="rect">
            <a:avLst/>
          </a:prstGeom>
          <a:ln w="12700">
            <a:miter lim="400000"/>
          </a:ln>
        </p:spPr>
      </p:pic>
      <p:pic>
        <p:nvPicPr>
          <p:cNvPr id="1622" name="Picture 4" descr="Picture 4"/>
          <p:cNvPicPr>
            <a:picLocks noChangeAspect="1"/>
          </p:cNvPicPr>
          <p:nvPr/>
        </p:nvPicPr>
        <p:blipFill>
          <a:blip r:embed="rId4">
            <a:extLst/>
          </a:blip>
          <a:stretch>
            <a:fillRect/>
          </a:stretch>
        </p:blipFill>
        <p:spPr>
          <a:xfrm>
            <a:off x="9103360" y="5201920"/>
            <a:ext cx="2856090" cy="1896534"/>
          </a:xfrm>
          <a:prstGeom prst="rect">
            <a:avLst/>
          </a:prstGeom>
          <a:ln w="12700">
            <a:miter lim="400000"/>
          </a:ln>
        </p:spPr>
      </p:pic>
      <p:sp>
        <p:nvSpPr>
          <p:cNvPr id="1623" name="TextBox 6"/>
          <p:cNvSpPr txBox="1"/>
          <p:nvPr/>
        </p:nvSpPr>
        <p:spPr>
          <a:xfrm>
            <a:off x="4768426" y="-1"/>
            <a:ext cx="2472356" cy="746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4400" b="0">
                <a:latin typeface="Arial"/>
                <a:ea typeface="Arial"/>
                <a:cs typeface="Arial"/>
                <a:sym typeface="Arial"/>
              </a:defRPr>
            </a:lvl1pPr>
          </a:lstStyle>
          <a:p>
            <a:r>
              <a:t>Sampling</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 name="Text Box 8"/>
          <p:cNvSpPr txBox="1"/>
          <p:nvPr/>
        </p:nvSpPr>
        <p:spPr>
          <a:xfrm>
            <a:off x="433493" y="8128000"/>
            <a:ext cx="6346615" cy="1473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sz="2800" b="0">
                <a:latin typeface="Arial"/>
                <a:ea typeface="Arial"/>
                <a:cs typeface="Arial"/>
                <a:sym typeface="Arial"/>
              </a:defRPr>
            </a:pPr>
            <a:r>
              <a:t>Throw away every other row and column to create a </a:t>
            </a:r>
            <a:r>
              <a:rPr sz="2400"/>
              <a:t>1/2</a:t>
            </a:r>
            <a:r>
              <a:t> size image</a:t>
            </a:r>
            <a:endParaRPr sz="3800"/>
          </a:p>
        </p:txBody>
      </p:sp>
      <p:pic>
        <p:nvPicPr>
          <p:cNvPr id="1626" name="Picture 12" descr="Picture 12"/>
          <p:cNvPicPr>
            <a:picLocks noChangeAspect="1"/>
          </p:cNvPicPr>
          <p:nvPr/>
        </p:nvPicPr>
        <p:blipFill>
          <a:blip r:embed="rId2">
            <a:extLst/>
          </a:blip>
          <a:stretch>
            <a:fillRect/>
          </a:stretch>
        </p:blipFill>
        <p:spPr>
          <a:xfrm>
            <a:off x="548640" y="2384213"/>
            <a:ext cx="6387254" cy="5524784"/>
          </a:xfrm>
          <a:prstGeom prst="rect">
            <a:avLst/>
          </a:prstGeom>
          <a:ln w="12700">
            <a:miter lim="400000"/>
          </a:ln>
        </p:spPr>
      </p:pic>
      <p:pic>
        <p:nvPicPr>
          <p:cNvPr id="1627" name="Picture 13" descr="Picture 13"/>
          <p:cNvPicPr>
            <a:picLocks noChangeAspect="1"/>
          </p:cNvPicPr>
          <p:nvPr/>
        </p:nvPicPr>
        <p:blipFill>
          <a:blip r:embed="rId2">
            <a:extLst/>
          </a:blip>
          <a:stretch>
            <a:fillRect/>
          </a:stretch>
        </p:blipFill>
        <p:spPr>
          <a:xfrm>
            <a:off x="8769208" y="3684693"/>
            <a:ext cx="3476979" cy="3007361"/>
          </a:xfrm>
          <a:prstGeom prst="rect">
            <a:avLst/>
          </a:prstGeom>
          <a:ln w="12700">
            <a:miter lim="400000"/>
          </a:ln>
        </p:spPr>
      </p:pic>
      <p:grpSp>
        <p:nvGrpSpPr>
          <p:cNvPr id="1758" name="Group 174"/>
          <p:cNvGrpSpPr/>
          <p:nvPr/>
        </p:nvGrpSpPr>
        <p:grpSpPr>
          <a:xfrm>
            <a:off x="557671" y="2384213"/>
            <a:ext cx="6177281" cy="5093548"/>
            <a:chOff x="0" y="0"/>
            <a:chExt cx="6177280" cy="5093546"/>
          </a:xfrm>
        </p:grpSpPr>
        <p:grpSp>
          <p:nvGrpSpPr>
            <p:cNvPr id="1640" name="Group 30"/>
            <p:cNvGrpSpPr/>
            <p:nvPr/>
          </p:nvGrpSpPr>
          <p:grpSpPr>
            <a:xfrm>
              <a:off x="-1" y="-1"/>
              <a:ext cx="6177282" cy="216748"/>
              <a:chOff x="0" y="0"/>
              <a:chExt cx="6177280" cy="216746"/>
            </a:xfrm>
          </p:grpSpPr>
          <p:sp>
            <p:nvSpPr>
              <p:cNvPr id="1628" name="Oval 16"/>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29" name="Oval 17"/>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0" name="Oval 18"/>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1" name="Oval 19"/>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2" name="Oval 21"/>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3" name="Oval 22"/>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4" name="Oval 23"/>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5" name="Oval 24"/>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6" name="Oval 25"/>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7" name="Oval 26"/>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8" name="Oval 27"/>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39" name="Oval 29"/>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653" name="Group 31"/>
            <p:cNvGrpSpPr/>
            <p:nvPr/>
          </p:nvGrpSpPr>
          <p:grpSpPr>
            <a:xfrm>
              <a:off x="-1" y="541866"/>
              <a:ext cx="6177282" cy="216748"/>
              <a:chOff x="0" y="0"/>
              <a:chExt cx="6177280" cy="216746"/>
            </a:xfrm>
          </p:grpSpPr>
          <p:sp>
            <p:nvSpPr>
              <p:cNvPr id="1641" name="Oval 32"/>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2" name="Oval 33"/>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3" name="Oval 34"/>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4" name="Oval 35"/>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5" name="Oval 36"/>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6" name="Oval 37"/>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7" name="Oval 38"/>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8" name="Oval 39"/>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49" name="Oval 40"/>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0" name="Oval 41"/>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1" name="Oval 42"/>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2" name="Oval 43"/>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666" name="Group 44"/>
            <p:cNvGrpSpPr/>
            <p:nvPr/>
          </p:nvGrpSpPr>
          <p:grpSpPr>
            <a:xfrm>
              <a:off x="-1" y="1083733"/>
              <a:ext cx="6177282" cy="216748"/>
              <a:chOff x="0" y="0"/>
              <a:chExt cx="6177280" cy="216746"/>
            </a:xfrm>
          </p:grpSpPr>
          <p:sp>
            <p:nvSpPr>
              <p:cNvPr id="1654" name="Oval 45"/>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5" name="Oval 46"/>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6" name="Oval 47"/>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7" name="Oval 48"/>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8" name="Oval 49"/>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59" name="Oval 50"/>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0" name="Oval 51"/>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1" name="Oval 52"/>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2" name="Oval 53"/>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3" name="Oval 54"/>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4" name="Oval 55"/>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5" name="Oval 56"/>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679" name="Group 57"/>
            <p:cNvGrpSpPr/>
            <p:nvPr/>
          </p:nvGrpSpPr>
          <p:grpSpPr>
            <a:xfrm>
              <a:off x="-1" y="1625600"/>
              <a:ext cx="6177282" cy="216747"/>
              <a:chOff x="0" y="0"/>
              <a:chExt cx="6177280" cy="216746"/>
            </a:xfrm>
          </p:grpSpPr>
          <p:sp>
            <p:nvSpPr>
              <p:cNvPr id="1667" name="Oval 58"/>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8" name="Oval 59"/>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69" name="Oval 60"/>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0" name="Oval 61"/>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1" name="Oval 62"/>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2" name="Oval 63"/>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3" name="Oval 64"/>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4" name="Oval 65"/>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5" name="Oval 66"/>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6" name="Oval 67"/>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7" name="Oval 68"/>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78" name="Oval 69"/>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692" name="Group 70"/>
            <p:cNvGrpSpPr/>
            <p:nvPr/>
          </p:nvGrpSpPr>
          <p:grpSpPr>
            <a:xfrm>
              <a:off x="-1" y="2167466"/>
              <a:ext cx="6177282" cy="216748"/>
              <a:chOff x="0" y="0"/>
              <a:chExt cx="6177280" cy="216746"/>
            </a:xfrm>
          </p:grpSpPr>
          <p:sp>
            <p:nvSpPr>
              <p:cNvPr id="1680" name="Oval 71"/>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1" name="Oval 72"/>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2" name="Oval 73"/>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3" name="Oval 74"/>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4" name="Oval 75"/>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5" name="Oval 76"/>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6" name="Oval 77"/>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7" name="Oval 78"/>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8" name="Oval 79"/>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89" name="Oval 80"/>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0" name="Oval 81"/>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1" name="Oval 82"/>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705" name="Group 83"/>
            <p:cNvGrpSpPr/>
            <p:nvPr/>
          </p:nvGrpSpPr>
          <p:grpSpPr>
            <a:xfrm>
              <a:off x="-1" y="2709333"/>
              <a:ext cx="6177282" cy="216748"/>
              <a:chOff x="0" y="0"/>
              <a:chExt cx="6177280" cy="216746"/>
            </a:xfrm>
          </p:grpSpPr>
          <p:sp>
            <p:nvSpPr>
              <p:cNvPr id="1693" name="Oval 84"/>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4" name="Oval 85"/>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5" name="Oval 86"/>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6" name="Oval 87"/>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7" name="Oval 88"/>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8" name="Oval 89"/>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699" name="Oval 90"/>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0" name="Oval 91"/>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1" name="Oval 92"/>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2" name="Oval 93"/>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3" name="Oval 94"/>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4" name="Oval 95"/>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718" name="Group 96"/>
            <p:cNvGrpSpPr/>
            <p:nvPr/>
          </p:nvGrpSpPr>
          <p:grpSpPr>
            <a:xfrm>
              <a:off x="-1" y="3251200"/>
              <a:ext cx="6177282" cy="216747"/>
              <a:chOff x="0" y="0"/>
              <a:chExt cx="6177280" cy="216746"/>
            </a:xfrm>
          </p:grpSpPr>
          <p:sp>
            <p:nvSpPr>
              <p:cNvPr id="1706" name="Oval 97"/>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7" name="Oval 98"/>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8" name="Oval 99"/>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09" name="Oval 100"/>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0" name="Oval 101"/>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1" name="Oval 102"/>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2" name="Oval 103"/>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3" name="Oval 104"/>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4" name="Oval 105"/>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5" name="Oval 106"/>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6" name="Oval 107"/>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17" name="Oval 108"/>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731" name="Group 109"/>
            <p:cNvGrpSpPr/>
            <p:nvPr/>
          </p:nvGrpSpPr>
          <p:grpSpPr>
            <a:xfrm>
              <a:off x="-1" y="3793066"/>
              <a:ext cx="6177282" cy="216748"/>
              <a:chOff x="0" y="0"/>
              <a:chExt cx="6177280" cy="216746"/>
            </a:xfrm>
          </p:grpSpPr>
          <p:sp>
            <p:nvSpPr>
              <p:cNvPr id="1719" name="Oval 110"/>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0" name="Oval 111"/>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1" name="Oval 112"/>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2" name="Oval 113"/>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3" name="Oval 114"/>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4" name="Oval 115"/>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5" name="Oval 116"/>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6" name="Oval 117"/>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7" name="Oval 118"/>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8" name="Oval 119"/>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29" name="Oval 120"/>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0" name="Oval 121"/>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744" name="Group 122"/>
            <p:cNvGrpSpPr/>
            <p:nvPr/>
          </p:nvGrpSpPr>
          <p:grpSpPr>
            <a:xfrm>
              <a:off x="-1" y="4334933"/>
              <a:ext cx="6177282" cy="216748"/>
              <a:chOff x="0" y="0"/>
              <a:chExt cx="6177280" cy="216746"/>
            </a:xfrm>
          </p:grpSpPr>
          <p:sp>
            <p:nvSpPr>
              <p:cNvPr id="1732" name="Oval 123"/>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3" name="Oval 124"/>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4" name="Oval 125"/>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5" name="Oval 126"/>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6" name="Oval 127"/>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7" name="Oval 128"/>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8" name="Oval 129"/>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39" name="Oval 130"/>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0" name="Oval 131"/>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1" name="Oval 132"/>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2" name="Oval 133"/>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3" name="Oval 134"/>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nvGrpSpPr>
            <p:cNvPr id="1757" name="Group 135"/>
            <p:cNvGrpSpPr/>
            <p:nvPr/>
          </p:nvGrpSpPr>
          <p:grpSpPr>
            <a:xfrm>
              <a:off x="-1" y="4876800"/>
              <a:ext cx="6177282" cy="216747"/>
              <a:chOff x="0" y="0"/>
              <a:chExt cx="6177280" cy="216746"/>
            </a:xfrm>
          </p:grpSpPr>
          <p:sp>
            <p:nvSpPr>
              <p:cNvPr id="1745" name="Oval 136"/>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6" name="Oval 137"/>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7" name="Oval 138"/>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8" name="Oval 139"/>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49" name="Oval 140"/>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0" name="Oval 141"/>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1" name="Oval 142"/>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2" name="Oval 143"/>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3" name="Oval 144"/>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4" name="Oval 145"/>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5" name="Oval 146"/>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sp>
            <p:nvSpPr>
              <p:cNvPr id="1756" name="Oval 147"/>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endParaRPr/>
              </a:p>
            </p:txBody>
          </p:sp>
        </p:grpSp>
      </p:grpSp>
      <p:sp>
        <p:nvSpPr>
          <p:cNvPr id="1759" name="Line 175"/>
          <p:cNvSpPr/>
          <p:nvPr/>
        </p:nvSpPr>
        <p:spPr>
          <a:xfrm>
            <a:off x="7369386" y="5310293"/>
            <a:ext cx="758615" cy="1"/>
          </a:xfrm>
          <a:prstGeom prst="line">
            <a:avLst/>
          </a:prstGeom>
          <a:ln w="88900">
            <a:solidFill>
              <a:srgbClr val="FF0000"/>
            </a:solidFill>
            <a:tailEnd type="triangle"/>
          </a:ln>
        </p:spPr>
        <p:txBody>
          <a:bodyPr lIns="65023" tIns="65023" rIns="65023" bIns="65023"/>
          <a:lstStyle/>
          <a:p>
            <a:pPr algn="l" defTabSz="1300480">
              <a:defRPr b="0">
                <a:latin typeface="Calibri"/>
                <a:ea typeface="Calibri"/>
                <a:cs typeface="Calibri"/>
                <a:sym typeface="Calibri"/>
              </a:defRPr>
            </a:pPr>
            <a:endParaRPr/>
          </a:p>
        </p:txBody>
      </p:sp>
      <p:sp>
        <p:nvSpPr>
          <p:cNvPr id="1760" name="Title 1"/>
          <p:cNvSpPr txBox="1"/>
          <p:nvPr/>
        </p:nvSpPr>
        <p:spPr>
          <a:xfrm>
            <a:off x="650239" y="153415"/>
            <a:ext cx="11704322" cy="993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lvl1pPr algn="l" defTabSz="1300480">
              <a:defRPr sz="5600" b="0">
                <a:latin typeface="Calibri"/>
                <a:ea typeface="Calibri"/>
                <a:cs typeface="Calibri"/>
                <a:sym typeface="Calibri"/>
              </a:defRPr>
            </a:lvl1pPr>
          </a:lstStyle>
          <a:p>
            <a:r>
              <a:t>Subsampling by a factor of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758"/>
                                        </p:tgtEl>
                                        <p:attrNameLst>
                                          <p:attrName>style.visibility</p:attrName>
                                        </p:attrNameLst>
                                      </p:cBhvr>
                                      <p:to>
                                        <p:strVal val="visible"/>
                                      </p:to>
                                    </p:set>
                                    <p:animEffect transition="in" filter="dissolve">
                                      <p:cBhvr>
                                        <p:cTn id="7" dur="500"/>
                                        <p:tgtEl>
                                          <p:spTgt spid="1758"/>
                                        </p:tgtEl>
                                      </p:cBhvr>
                                    </p:animEffect>
                                  </p:childTnLst>
                                </p:cTn>
                              </p:par>
                            </p:childTnLst>
                          </p:cTn>
                        </p:par>
                        <p:par>
                          <p:cTn id="8" fill="hold">
                            <p:stCondLst>
                              <p:cond delay="500"/>
                            </p:stCondLst>
                            <p:childTnLst>
                              <p:par>
                                <p:cTn id="9" presetID="1" presetClass="entr" presetSubtype="0" fill="hold" grpId="2" nodeType="afterEffect">
                                  <p:stCondLst>
                                    <p:cond delay="0"/>
                                  </p:stCondLst>
                                  <p:iterate>
                                    <p:tmAbs val="0"/>
                                  </p:iterate>
                                  <p:childTnLst>
                                    <p:set>
                                      <p:cBhvr>
                                        <p:cTn id="10" fill="hold"/>
                                        <p:tgtEl>
                                          <p:spTgt spid="175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p:tmAbs val="0"/>
                                  </p:iterate>
                                  <p:childTnLst>
                                    <p:set>
                                      <p:cBhvr>
                                        <p:cTn id="13" fill="hold"/>
                                        <p:tgtEl>
                                          <p:spTgt spid="1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 grpId="3" animBg="1" advAuto="0"/>
      <p:bldP spid="1758" grpId="1" animBg="1" advAuto="0"/>
      <p:bldP spid="1759" grpId="2"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 name="Rectangle 4"/>
          <p:cNvSpPr txBox="1">
            <a:spLocks noGrp="1"/>
          </p:cNvSpPr>
          <p:nvPr>
            <p:ph type="title"/>
          </p:nvPr>
        </p:nvSpPr>
        <p:spPr>
          <a:xfrm>
            <a:off x="650239" y="-1"/>
            <a:ext cx="11054082" cy="1625601"/>
          </a:xfrm>
          <a:prstGeom prst="rect">
            <a:avLst/>
          </a:prstGeom>
        </p:spPr>
        <p:txBody>
          <a:bodyPr/>
          <a:lstStyle>
            <a:lvl1pPr>
              <a:defRPr sz="5600"/>
            </a:lvl1pPr>
          </a:lstStyle>
          <a:p>
            <a:r>
              <a:t>Sampling and aliasing</a:t>
            </a:r>
          </a:p>
        </p:txBody>
      </p:sp>
      <p:sp>
        <p:nvSpPr>
          <p:cNvPr id="1763" name="Text Box 12"/>
          <p:cNvSpPr txBox="1"/>
          <p:nvPr/>
        </p:nvSpPr>
        <p:spPr>
          <a:xfrm>
            <a:off x="541866" y="6827520"/>
            <a:ext cx="4985174" cy="524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800" b="0">
                <a:latin typeface="Arial"/>
                <a:ea typeface="Arial"/>
                <a:cs typeface="Arial"/>
                <a:sym typeface="Arial"/>
              </a:defRPr>
            </a:lvl1pPr>
          </a:lstStyle>
          <a:p>
            <a:r>
              <a:t> </a:t>
            </a:r>
          </a:p>
        </p:txBody>
      </p:sp>
      <p:pic>
        <p:nvPicPr>
          <p:cNvPr id="1764" name="Picture 14" descr="Picture 14"/>
          <p:cNvPicPr>
            <a:picLocks noChangeAspect="1"/>
          </p:cNvPicPr>
          <p:nvPr/>
        </p:nvPicPr>
        <p:blipFill>
          <a:blip r:embed="rId2">
            <a:extLst/>
          </a:blip>
          <a:srcRect b="47307"/>
          <a:stretch>
            <a:fillRect/>
          </a:stretch>
        </p:blipFill>
        <p:spPr>
          <a:xfrm>
            <a:off x="-1" y="2905760"/>
            <a:ext cx="12679682" cy="3379894"/>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Rectangle 3"/>
          <p:cNvSpPr txBox="1">
            <a:spLocks noGrp="1"/>
          </p:cNvSpPr>
          <p:nvPr>
            <p:ph type="body" idx="1"/>
          </p:nvPr>
        </p:nvSpPr>
        <p:spPr>
          <a:xfrm>
            <a:off x="975359" y="1517226"/>
            <a:ext cx="11054082" cy="5852161"/>
          </a:xfrm>
          <a:prstGeom prst="rect">
            <a:avLst/>
          </a:prstGeom>
        </p:spPr>
        <p:txBody>
          <a:bodyPr/>
          <a:lstStyle/>
          <a:p>
            <a:pPr marL="465364" indent="-465364">
              <a:spcBef>
                <a:spcPts val="900"/>
              </a:spcBef>
              <a:defRPr sz="3800"/>
            </a:pPr>
            <a:r>
              <a:t>When sampling a signal at discrete intervals, the sampling frequency must be </a:t>
            </a:r>
            <a:r>
              <a:rPr>
                <a:latin typeface="Symbol"/>
                <a:ea typeface="Symbol"/>
                <a:cs typeface="Symbol"/>
                <a:sym typeface="Symbol"/>
              </a:rPr>
              <a:t>³</a:t>
            </a:r>
            <a:r>
              <a:t> 2 </a:t>
            </a:r>
            <a:r>
              <a:rPr>
                <a:latin typeface="Symbol"/>
                <a:ea typeface="Symbol"/>
                <a:cs typeface="Symbol"/>
                <a:sym typeface="Symbol"/>
              </a:rPr>
              <a:t>´ </a:t>
            </a:r>
            <a:r>
              <a:t>f</a:t>
            </a:r>
            <a:r>
              <a:rPr baseline="-20000"/>
              <a:t>max</a:t>
            </a:r>
          </a:p>
          <a:p>
            <a:pPr marL="465364" indent="-465364">
              <a:spcBef>
                <a:spcPts val="900"/>
              </a:spcBef>
              <a:defRPr sz="3800"/>
            </a:pPr>
            <a:r>
              <a:t>f</a:t>
            </a:r>
            <a:r>
              <a:rPr baseline="-20000"/>
              <a:t>max</a:t>
            </a:r>
            <a:r>
              <a:t> = max frequency of the input signal</a:t>
            </a:r>
          </a:p>
          <a:p>
            <a:pPr marL="465364" indent="-465364">
              <a:spcBef>
                <a:spcPts val="900"/>
              </a:spcBef>
              <a:defRPr sz="3800"/>
            </a:pPr>
            <a:r>
              <a:t>This will allows to reconstruct the original perfectly from the sampled version</a:t>
            </a:r>
          </a:p>
        </p:txBody>
      </p:sp>
      <p:pic>
        <p:nvPicPr>
          <p:cNvPr id="1767" name="Picture 5" descr="Picture 5"/>
          <p:cNvPicPr>
            <a:picLocks noChangeAspect="1"/>
          </p:cNvPicPr>
          <p:nvPr/>
        </p:nvPicPr>
        <p:blipFill>
          <a:blip r:embed="rId2">
            <a:extLst/>
          </a:blip>
          <a:stretch>
            <a:fillRect/>
          </a:stretch>
        </p:blipFill>
        <p:spPr>
          <a:xfrm>
            <a:off x="1950719" y="5201920"/>
            <a:ext cx="8669868" cy="2181014"/>
          </a:xfrm>
          <a:prstGeom prst="rect">
            <a:avLst/>
          </a:prstGeom>
          <a:ln w="12700">
            <a:miter lim="400000"/>
          </a:ln>
        </p:spPr>
      </p:pic>
      <p:pic>
        <p:nvPicPr>
          <p:cNvPr id="1768" name="Picture 6" descr="Picture 6"/>
          <p:cNvPicPr>
            <a:picLocks noChangeAspect="1"/>
          </p:cNvPicPr>
          <p:nvPr/>
        </p:nvPicPr>
        <p:blipFill>
          <a:blip r:embed="rId3">
            <a:extLst/>
          </a:blip>
          <a:stretch>
            <a:fillRect/>
          </a:stretch>
        </p:blipFill>
        <p:spPr>
          <a:xfrm>
            <a:off x="2059093" y="7367129"/>
            <a:ext cx="8410224" cy="2115538"/>
          </a:xfrm>
          <a:prstGeom prst="rect">
            <a:avLst/>
          </a:prstGeom>
          <a:ln w="12700">
            <a:miter lim="400000"/>
          </a:ln>
        </p:spPr>
      </p:pic>
      <p:sp>
        <p:nvSpPr>
          <p:cNvPr id="1769" name="Text Box 7"/>
          <p:cNvSpPr txBox="1"/>
          <p:nvPr/>
        </p:nvSpPr>
        <p:spPr>
          <a:xfrm>
            <a:off x="10814755" y="6448213"/>
            <a:ext cx="820810"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good</a:t>
            </a:r>
          </a:p>
        </p:txBody>
      </p:sp>
      <p:sp>
        <p:nvSpPr>
          <p:cNvPr id="1770" name="Text Box 8"/>
          <p:cNvSpPr txBox="1"/>
          <p:nvPr/>
        </p:nvSpPr>
        <p:spPr>
          <a:xfrm>
            <a:off x="10837333" y="8581813"/>
            <a:ext cx="651295"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bad</a:t>
            </a:r>
          </a:p>
        </p:txBody>
      </p:sp>
      <p:sp>
        <p:nvSpPr>
          <p:cNvPr id="1771" name="Oval 7"/>
          <p:cNvSpPr/>
          <p:nvPr/>
        </p:nvSpPr>
        <p:spPr>
          <a:xfrm>
            <a:off x="2167466"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72" name="Oval 8"/>
          <p:cNvSpPr/>
          <p:nvPr/>
        </p:nvSpPr>
        <p:spPr>
          <a:xfrm>
            <a:off x="2492586"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73" name="Oval 9"/>
          <p:cNvSpPr/>
          <p:nvPr/>
        </p:nvSpPr>
        <p:spPr>
          <a:xfrm>
            <a:off x="270933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grpSp>
        <p:nvGrpSpPr>
          <p:cNvPr id="1776" name="Oval 10"/>
          <p:cNvGrpSpPr/>
          <p:nvPr/>
        </p:nvGrpSpPr>
        <p:grpSpPr>
          <a:xfrm>
            <a:off x="3251199" y="6502400"/>
            <a:ext cx="325121" cy="523290"/>
            <a:chOff x="0" y="0"/>
            <a:chExt cx="325120" cy="523289"/>
          </a:xfrm>
        </p:grpSpPr>
        <p:sp>
          <p:nvSpPr>
            <p:cNvPr id="1774"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sz="3800" b="0">
                  <a:latin typeface="Calibri"/>
                  <a:ea typeface="Calibri"/>
                  <a:cs typeface="Calibri"/>
                  <a:sym typeface="Calibri"/>
                </a:defRPr>
              </a:pPr>
              <a:endParaRPr/>
            </a:p>
          </p:txBody>
        </p:sp>
        <p:sp>
          <p:nvSpPr>
            <p:cNvPr id="1775" name="v"/>
            <p:cNvSpPr txBox="1"/>
            <p:nvPr/>
          </p:nvSpPr>
          <p:spPr>
            <a:xfrm>
              <a:off x="47613" y="47613"/>
              <a:ext cx="229894" cy="475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r>
                <a:t>v</a:t>
              </a:r>
            </a:p>
          </p:txBody>
        </p:sp>
      </p:grpSp>
      <p:sp>
        <p:nvSpPr>
          <p:cNvPr id="1777" name="Oval 11"/>
          <p:cNvSpPr/>
          <p:nvPr/>
        </p:nvSpPr>
        <p:spPr>
          <a:xfrm>
            <a:off x="3359573"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78" name="Oval 12"/>
          <p:cNvSpPr/>
          <p:nvPr/>
        </p:nvSpPr>
        <p:spPr>
          <a:xfrm>
            <a:off x="3684693"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79" name="Oval 13"/>
          <p:cNvSpPr/>
          <p:nvPr/>
        </p:nvSpPr>
        <p:spPr>
          <a:xfrm>
            <a:off x="3901439"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0" name="Oval 14"/>
          <p:cNvSpPr/>
          <p:nvPr/>
        </p:nvSpPr>
        <p:spPr>
          <a:xfrm>
            <a:off x="4118186"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1" name="Oval 15"/>
          <p:cNvSpPr/>
          <p:nvPr/>
        </p:nvSpPr>
        <p:spPr>
          <a:xfrm>
            <a:off x="2926079"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2" name="Oval 16"/>
          <p:cNvSpPr/>
          <p:nvPr/>
        </p:nvSpPr>
        <p:spPr>
          <a:xfrm>
            <a:off x="444330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3" name="Oval 17"/>
          <p:cNvSpPr/>
          <p:nvPr/>
        </p:nvSpPr>
        <p:spPr>
          <a:xfrm>
            <a:off x="5093546"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4" name="Oval 18"/>
          <p:cNvSpPr/>
          <p:nvPr/>
        </p:nvSpPr>
        <p:spPr>
          <a:xfrm>
            <a:off x="5418666"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85" name="Oval 19"/>
          <p:cNvSpPr/>
          <p:nvPr/>
        </p:nvSpPr>
        <p:spPr>
          <a:xfrm>
            <a:off x="563541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grpSp>
        <p:nvGrpSpPr>
          <p:cNvPr id="1788" name="Oval 20"/>
          <p:cNvGrpSpPr/>
          <p:nvPr/>
        </p:nvGrpSpPr>
        <p:grpSpPr>
          <a:xfrm>
            <a:off x="6068906" y="6502400"/>
            <a:ext cx="325121" cy="523290"/>
            <a:chOff x="0" y="0"/>
            <a:chExt cx="325120" cy="523289"/>
          </a:xfrm>
        </p:grpSpPr>
        <p:sp>
          <p:nvSpPr>
            <p:cNvPr id="1786"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sz="3800" b="0">
                  <a:latin typeface="Calibri"/>
                  <a:ea typeface="Calibri"/>
                  <a:cs typeface="Calibri"/>
                  <a:sym typeface="Calibri"/>
                </a:defRPr>
              </a:pPr>
              <a:endParaRPr/>
            </a:p>
          </p:txBody>
        </p:sp>
        <p:sp>
          <p:nvSpPr>
            <p:cNvPr id="1787" name="v"/>
            <p:cNvSpPr txBox="1"/>
            <p:nvPr/>
          </p:nvSpPr>
          <p:spPr>
            <a:xfrm>
              <a:off x="47613" y="47613"/>
              <a:ext cx="229894" cy="475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r>
                <a:t>v</a:t>
              </a:r>
            </a:p>
          </p:txBody>
        </p:sp>
      </p:grpSp>
      <p:sp>
        <p:nvSpPr>
          <p:cNvPr id="1789" name="Oval 21"/>
          <p:cNvSpPr/>
          <p:nvPr/>
        </p:nvSpPr>
        <p:spPr>
          <a:xfrm>
            <a:off x="6285653"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0" name="Oval 22"/>
          <p:cNvSpPr/>
          <p:nvPr/>
        </p:nvSpPr>
        <p:spPr>
          <a:xfrm>
            <a:off x="6502400"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1" name="Oval 23"/>
          <p:cNvSpPr/>
          <p:nvPr/>
        </p:nvSpPr>
        <p:spPr>
          <a:xfrm>
            <a:off x="6827520"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2" name="Oval 24"/>
          <p:cNvSpPr/>
          <p:nvPr/>
        </p:nvSpPr>
        <p:spPr>
          <a:xfrm>
            <a:off x="7044266"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3" name="Oval 25"/>
          <p:cNvSpPr/>
          <p:nvPr/>
        </p:nvSpPr>
        <p:spPr>
          <a:xfrm>
            <a:off x="574378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4" name="Oval 26"/>
          <p:cNvSpPr/>
          <p:nvPr/>
        </p:nvSpPr>
        <p:spPr>
          <a:xfrm>
            <a:off x="736938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5" name="Oval 27"/>
          <p:cNvSpPr/>
          <p:nvPr/>
        </p:nvSpPr>
        <p:spPr>
          <a:xfrm>
            <a:off x="7911253"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6" name="Oval 28"/>
          <p:cNvSpPr/>
          <p:nvPr/>
        </p:nvSpPr>
        <p:spPr>
          <a:xfrm>
            <a:off x="8236373"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797" name="Oval 29"/>
          <p:cNvSpPr/>
          <p:nvPr/>
        </p:nvSpPr>
        <p:spPr>
          <a:xfrm>
            <a:off x="8453120"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grpSp>
        <p:nvGrpSpPr>
          <p:cNvPr id="1800" name="Oval 30"/>
          <p:cNvGrpSpPr/>
          <p:nvPr/>
        </p:nvGrpSpPr>
        <p:grpSpPr>
          <a:xfrm>
            <a:off x="8886613" y="6502400"/>
            <a:ext cx="325121" cy="523290"/>
            <a:chOff x="0" y="0"/>
            <a:chExt cx="325120" cy="523289"/>
          </a:xfrm>
        </p:grpSpPr>
        <p:sp>
          <p:nvSpPr>
            <p:cNvPr id="1798"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sz="3800" b="0">
                  <a:latin typeface="Calibri"/>
                  <a:ea typeface="Calibri"/>
                  <a:cs typeface="Calibri"/>
                  <a:sym typeface="Calibri"/>
                </a:defRPr>
              </a:pPr>
              <a:endParaRPr/>
            </a:p>
          </p:txBody>
        </p:sp>
        <p:sp>
          <p:nvSpPr>
            <p:cNvPr id="1799" name="v"/>
            <p:cNvSpPr txBox="1"/>
            <p:nvPr/>
          </p:nvSpPr>
          <p:spPr>
            <a:xfrm>
              <a:off x="47613" y="47613"/>
              <a:ext cx="229894" cy="475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r>
                <a:t>v</a:t>
              </a:r>
            </a:p>
          </p:txBody>
        </p:sp>
      </p:grpSp>
      <p:sp>
        <p:nvSpPr>
          <p:cNvPr id="1801" name="Oval 31"/>
          <p:cNvSpPr/>
          <p:nvPr/>
        </p:nvSpPr>
        <p:spPr>
          <a:xfrm>
            <a:off x="9103360"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2" name="Oval 32"/>
          <p:cNvSpPr/>
          <p:nvPr/>
        </p:nvSpPr>
        <p:spPr>
          <a:xfrm>
            <a:off x="9320106"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3" name="Oval 33"/>
          <p:cNvSpPr/>
          <p:nvPr/>
        </p:nvSpPr>
        <p:spPr>
          <a:xfrm>
            <a:off x="9645226"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4" name="Oval 34"/>
          <p:cNvSpPr/>
          <p:nvPr/>
        </p:nvSpPr>
        <p:spPr>
          <a:xfrm>
            <a:off x="986197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5" name="Oval 35"/>
          <p:cNvSpPr/>
          <p:nvPr/>
        </p:nvSpPr>
        <p:spPr>
          <a:xfrm>
            <a:off x="866986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6" name="Oval 36"/>
          <p:cNvSpPr/>
          <p:nvPr/>
        </p:nvSpPr>
        <p:spPr>
          <a:xfrm>
            <a:off x="10078720"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endParaRPr/>
          </a:p>
        </p:txBody>
      </p:sp>
      <p:sp>
        <p:nvSpPr>
          <p:cNvPr id="1807" name="Title 38"/>
          <p:cNvSpPr txBox="1">
            <a:spLocks noGrp="1"/>
          </p:cNvSpPr>
          <p:nvPr>
            <p:ph type="title"/>
          </p:nvPr>
        </p:nvSpPr>
        <p:spPr>
          <a:xfrm>
            <a:off x="650239" y="-1"/>
            <a:ext cx="11704322" cy="1300481"/>
          </a:xfrm>
          <a:prstGeom prst="rect">
            <a:avLst/>
          </a:prstGeom>
        </p:spPr>
        <p:txBody>
          <a:bodyPr/>
          <a:lstStyle/>
          <a:p>
            <a:r>
              <a:t>Nyquist-Shannon Sampling Theorem</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 name="Title 1"/>
          <p:cNvSpPr txBox="1">
            <a:spLocks noGrp="1"/>
          </p:cNvSpPr>
          <p:nvPr>
            <p:ph type="title"/>
          </p:nvPr>
        </p:nvSpPr>
        <p:spPr>
          <a:xfrm>
            <a:off x="650239" y="-1"/>
            <a:ext cx="11704322" cy="1300481"/>
          </a:xfrm>
          <a:prstGeom prst="rect">
            <a:avLst/>
          </a:prstGeom>
        </p:spPr>
        <p:txBody>
          <a:bodyPr/>
          <a:lstStyle/>
          <a:p>
            <a:r>
              <a:t>How to fix aliasing?</a:t>
            </a:r>
          </a:p>
        </p:txBody>
      </p:sp>
      <p:sp>
        <p:nvSpPr>
          <p:cNvPr id="1810" name="Content Placeholder 2"/>
          <p:cNvSpPr txBox="1">
            <a:spLocks noGrp="1"/>
          </p:cNvSpPr>
          <p:nvPr>
            <p:ph type="body" idx="1"/>
          </p:nvPr>
        </p:nvSpPr>
        <p:spPr>
          <a:xfrm>
            <a:off x="650239" y="1408853"/>
            <a:ext cx="11704322" cy="7303913"/>
          </a:xfrm>
          <a:prstGeom prst="rect">
            <a:avLst/>
          </a:prstGeom>
        </p:spPr>
        <p:txBody>
          <a:bodyPr/>
          <a:lstStyle/>
          <a:p>
            <a:pPr marL="650240" indent="-650240">
              <a:buSzTx/>
              <a:buNone/>
            </a:pPr>
            <a:endParaRPr/>
          </a:p>
          <a:p>
            <a:pPr marL="650240" indent="-650240">
              <a:buSzTx/>
              <a:buNone/>
            </a:pPr>
            <a:r>
              <a:t>Solutions?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 name="Title 1"/>
          <p:cNvSpPr txBox="1">
            <a:spLocks noGrp="1"/>
          </p:cNvSpPr>
          <p:nvPr>
            <p:ph type="title"/>
          </p:nvPr>
        </p:nvSpPr>
        <p:spPr>
          <a:xfrm>
            <a:off x="650239" y="-1"/>
            <a:ext cx="11704322" cy="1300481"/>
          </a:xfrm>
          <a:prstGeom prst="rect">
            <a:avLst/>
          </a:prstGeom>
        </p:spPr>
        <p:txBody>
          <a:bodyPr/>
          <a:lstStyle/>
          <a:p>
            <a:r>
              <a:t>Better sensors</a:t>
            </a:r>
          </a:p>
        </p:txBody>
      </p:sp>
      <p:sp>
        <p:nvSpPr>
          <p:cNvPr id="1813" name="Content Placeholder 2"/>
          <p:cNvSpPr txBox="1">
            <a:spLocks noGrp="1"/>
          </p:cNvSpPr>
          <p:nvPr>
            <p:ph type="body" idx="1"/>
          </p:nvPr>
        </p:nvSpPr>
        <p:spPr>
          <a:xfrm>
            <a:off x="650239" y="1408853"/>
            <a:ext cx="11704322" cy="7303913"/>
          </a:xfrm>
          <a:prstGeom prst="rect">
            <a:avLst/>
          </a:prstGeom>
        </p:spPr>
        <p:txBody>
          <a:bodyPr/>
          <a:lstStyle/>
          <a:p>
            <a:pPr marL="650240" indent="-650240">
              <a:buSzTx/>
              <a:buNone/>
            </a:pPr>
            <a:endParaRPr/>
          </a:p>
          <a:p>
            <a:pPr marL="650240" indent="-650240">
              <a:buSzTx/>
              <a:buNone/>
            </a:pPr>
            <a:r>
              <a:t>Solutions:</a:t>
            </a:r>
          </a:p>
          <a:p>
            <a:pPr marL="628650" indent="-628650"/>
            <a:r>
              <a:t>Sample more often</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 name="Title 1"/>
          <p:cNvSpPr txBox="1">
            <a:spLocks noGrp="1"/>
          </p:cNvSpPr>
          <p:nvPr>
            <p:ph type="title"/>
          </p:nvPr>
        </p:nvSpPr>
        <p:spPr>
          <a:xfrm>
            <a:off x="650239" y="-1"/>
            <a:ext cx="11704322" cy="1300481"/>
          </a:xfrm>
          <a:prstGeom prst="rect">
            <a:avLst/>
          </a:prstGeom>
        </p:spPr>
        <p:txBody>
          <a:bodyPr/>
          <a:lstStyle/>
          <a:p>
            <a:r>
              <a:t>Anti-aliasing</a:t>
            </a:r>
          </a:p>
        </p:txBody>
      </p:sp>
      <p:sp>
        <p:nvSpPr>
          <p:cNvPr id="1816" name="Content Placeholder 2"/>
          <p:cNvSpPr txBox="1">
            <a:spLocks noGrp="1"/>
          </p:cNvSpPr>
          <p:nvPr>
            <p:ph type="body" idx="1"/>
          </p:nvPr>
        </p:nvSpPr>
        <p:spPr>
          <a:xfrm>
            <a:off x="650239" y="1408853"/>
            <a:ext cx="11704322" cy="7303913"/>
          </a:xfrm>
          <a:prstGeom prst="rect">
            <a:avLst/>
          </a:prstGeom>
        </p:spPr>
        <p:txBody>
          <a:bodyPr/>
          <a:lstStyle/>
          <a:p>
            <a:pPr marL="650240" indent="-650240">
              <a:buSzTx/>
              <a:buNone/>
            </a:pPr>
            <a:endParaRPr/>
          </a:p>
          <a:p>
            <a:pPr marL="650240" indent="-650240">
              <a:buSzTx/>
              <a:buNone/>
            </a:pPr>
            <a:r>
              <a:t>Solutions:</a:t>
            </a:r>
          </a:p>
          <a:p>
            <a:pPr marL="628650" indent="-628650"/>
            <a:r>
              <a:t>Sample more often</a:t>
            </a:r>
          </a:p>
          <a:p>
            <a:pPr marL="628650" indent="-628650"/>
            <a:endParaRPr/>
          </a:p>
          <a:p>
            <a:pPr marL="628650" indent="-628650"/>
            <a:r>
              <a:t>Get rid of all frequencies that are greater than half the new sampling frequency</a:t>
            </a:r>
          </a:p>
          <a:p>
            <a:pPr marL="974271" lvl="1" indent="-517071">
              <a:spcBef>
                <a:spcPts val="900"/>
              </a:spcBef>
              <a:defRPr sz="3800"/>
            </a:pPr>
            <a:r>
              <a:t>Will lose information</a:t>
            </a:r>
          </a:p>
          <a:p>
            <a:pPr marL="974271" lvl="1" indent="-517071">
              <a:spcBef>
                <a:spcPts val="900"/>
              </a:spcBef>
              <a:defRPr sz="3800"/>
            </a:pPr>
            <a:r>
              <a:t>But it’s better than aliasing</a:t>
            </a:r>
          </a:p>
          <a:p>
            <a:pPr marL="974271" lvl="1" indent="-517071">
              <a:spcBef>
                <a:spcPts val="900"/>
              </a:spcBef>
              <a:defRPr sz="3800"/>
            </a:pPr>
            <a:r>
              <a:t>Apply a smoothing (low pass) filter</a:t>
            </a:r>
          </a:p>
        </p:txBody>
      </p:sp>
      <p:sp>
        <p:nvSpPr>
          <p:cNvPr id="1817" name="TextBox 3"/>
          <p:cNvSpPr txBox="1"/>
          <p:nvPr/>
        </p:nvSpPr>
        <p:spPr>
          <a:xfrm>
            <a:off x="12160807" y="9315872"/>
            <a:ext cx="66357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 name="Group 3"/>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extLst>
                  <a:ext uri="{0D108BD9-81ED-4DB2-BD59-A6C34878D82A}">
                    <a16:rowId xmlns:a16="http://schemas.microsoft.com/office/drawing/2014/main" val="10009"/>
                  </a:ext>
                </a:extLst>
              </a:tr>
            </a:tbl>
          </a:graphicData>
        </a:graphic>
      </p:graphicFrame>
      <p:graphicFrame>
        <p:nvGraphicFramePr>
          <p:cNvPr id="390" name="Group 127"/>
          <p:cNvGraphicFramePr/>
          <p:nvPr/>
        </p:nvGraphicFramePr>
        <p:xfrm>
          <a:off x="6719146" y="3251200"/>
          <a:ext cx="5064970" cy="4848224"/>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391" name="Rectangle 251"/>
          <p:cNvSpPr/>
          <p:nvPr/>
        </p:nvSpPr>
        <p:spPr>
          <a:xfrm>
            <a:off x="8778240"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392" name="Group 252"/>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393" name="Rectangle 375"/>
          <p:cNvSpPr/>
          <p:nvPr/>
        </p:nvSpPr>
        <p:spPr>
          <a:xfrm>
            <a:off x="2492586"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394"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395"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396"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434" name="Group 4"/>
          <p:cNvGrpSpPr/>
          <p:nvPr/>
        </p:nvGrpSpPr>
        <p:grpSpPr>
          <a:xfrm>
            <a:off x="10728959" y="433493"/>
            <a:ext cx="1625601" cy="1384019"/>
            <a:chOff x="0" y="0"/>
            <a:chExt cx="1625600" cy="1384018"/>
          </a:xfrm>
        </p:grpSpPr>
        <p:grpSp>
          <p:nvGrpSpPr>
            <p:cNvPr id="432" name="Group 5"/>
            <p:cNvGrpSpPr/>
            <p:nvPr/>
          </p:nvGrpSpPr>
          <p:grpSpPr>
            <a:xfrm>
              <a:off x="318767" y="-1"/>
              <a:ext cx="1306834" cy="1384020"/>
              <a:chOff x="0" y="0"/>
              <a:chExt cx="1306832" cy="1384018"/>
            </a:xfrm>
          </p:grpSpPr>
          <p:grpSp>
            <p:nvGrpSpPr>
              <p:cNvPr id="399" name="Rectangle 6"/>
              <p:cNvGrpSpPr/>
              <p:nvPr/>
            </p:nvGrpSpPr>
            <p:grpSpPr>
              <a:xfrm>
                <a:off x="871221" y="922272"/>
                <a:ext cx="435611" cy="461746"/>
                <a:chOff x="0" y="0"/>
                <a:chExt cx="435609" cy="461744"/>
              </a:xfrm>
            </p:grpSpPr>
            <p:sp>
              <p:nvSpPr>
                <p:cNvPr id="39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398"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02" name="Rectangle 7"/>
              <p:cNvGrpSpPr/>
              <p:nvPr/>
            </p:nvGrpSpPr>
            <p:grpSpPr>
              <a:xfrm>
                <a:off x="435610" y="922272"/>
                <a:ext cx="435611" cy="461746"/>
                <a:chOff x="0" y="0"/>
                <a:chExt cx="435609" cy="461744"/>
              </a:xfrm>
            </p:grpSpPr>
            <p:sp>
              <p:nvSpPr>
                <p:cNvPr id="40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01"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05" name="Rectangle 8"/>
              <p:cNvGrpSpPr/>
              <p:nvPr/>
            </p:nvGrpSpPr>
            <p:grpSpPr>
              <a:xfrm>
                <a:off x="-1" y="922272"/>
                <a:ext cx="435611" cy="461746"/>
                <a:chOff x="0" y="0"/>
                <a:chExt cx="435609" cy="461744"/>
              </a:xfrm>
            </p:grpSpPr>
            <p:sp>
              <p:nvSpPr>
                <p:cNvPr id="40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04"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08" name="Rectangle 9"/>
              <p:cNvGrpSpPr/>
              <p:nvPr/>
            </p:nvGrpSpPr>
            <p:grpSpPr>
              <a:xfrm>
                <a:off x="871221" y="461745"/>
                <a:ext cx="435611" cy="460528"/>
                <a:chOff x="0" y="0"/>
                <a:chExt cx="435609" cy="460526"/>
              </a:xfrm>
            </p:grpSpPr>
            <p:sp>
              <p:nvSpPr>
                <p:cNvPr id="406"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07"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11" name="Rectangle 10"/>
              <p:cNvGrpSpPr/>
              <p:nvPr/>
            </p:nvGrpSpPr>
            <p:grpSpPr>
              <a:xfrm>
                <a:off x="435610" y="461745"/>
                <a:ext cx="435611" cy="460528"/>
                <a:chOff x="0" y="0"/>
                <a:chExt cx="435609" cy="460526"/>
              </a:xfrm>
            </p:grpSpPr>
            <p:sp>
              <p:nvSpPr>
                <p:cNvPr id="409"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10"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14" name="Rectangle 11"/>
              <p:cNvGrpSpPr/>
              <p:nvPr/>
            </p:nvGrpSpPr>
            <p:grpSpPr>
              <a:xfrm>
                <a:off x="-1" y="461745"/>
                <a:ext cx="435611" cy="460528"/>
                <a:chOff x="0" y="0"/>
                <a:chExt cx="435609" cy="460526"/>
              </a:xfrm>
            </p:grpSpPr>
            <p:sp>
              <p:nvSpPr>
                <p:cNvPr id="412"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13"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17" name="Rectangle 12"/>
              <p:cNvGrpSpPr/>
              <p:nvPr/>
            </p:nvGrpSpPr>
            <p:grpSpPr>
              <a:xfrm>
                <a:off x="871221" y="-1"/>
                <a:ext cx="435611" cy="461746"/>
                <a:chOff x="0" y="0"/>
                <a:chExt cx="435609" cy="461744"/>
              </a:xfrm>
            </p:grpSpPr>
            <p:sp>
              <p:nvSpPr>
                <p:cNvPr id="41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16"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20" name="Rectangle 13"/>
              <p:cNvGrpSpPr/>
              <p:nvPr/>
            </p:nvGrpSpPr>
            <p:grpSpPr>
              <a:xfrm>
                <a:off x="435610" y="-1"/>
                <a:ext cx="435611" cy="461746"/>
                <a:chOff x="0" y="0"/>
                <a:chExt cx="435609" cy="461744"/>
              </a:xfrm>
            </p:grpSpPr>
            <p:sp>
              <p:nvSpPr>
                <p:cNvPr id="41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19"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23" name="Rectangle 14"/>
              <p:cNvGrpSpPr/>
              <p:nvPr/>
            </p:nvGrpSpPr>
            <p:grpSpPr>
              <a:xfrm>
                <a:off x="-1" y="-1"/>
                <a:ext cx="435611" cy="461746"/>
                <a:chOff x="0" y="0"/>
                <a:chExt cx="435609" cy="461744"/>
              </a:xfrm>
            </p:grpSpPr>
            <p:sp>
              <p:nvSpPr>
                <p:cNvPr id="42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22"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424"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25"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26"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27"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28"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29"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30"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31"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433"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435"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436"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pic>
        <p:nvPicPr>
          <p:cNvPr id="437"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9" name="Picture 4" descr="Picture 4"/>
          <p:cNvPicPr>
            <a:picLocks noChangeAspect="1"/>
          </p:cNvPicPr>
          <p:nvPr/>
        </p:nvPicPr>
        <p:blipFill>
          <a:blip r:embed="rId2">
            <a:extLst/>
          </a:blip>
          <a:srcRect b="43549"/>
          <a:stretch>
            <a:fillRect/>
          </a:stretch>
        </p:blipFill>
        <p:spPr>
          <a:xfrm>
            <a:off x="54186" y="5327168"/>
            <a:ext cx="12652588" cy="3884566"/>
          </a:xfrm>
          <a:prstGeom prst="rect">
            <a:avLst/>
          </a:prstGeom>
          <a:ln w="12700">
            <a:miter lim="400000"/>
          </a:ln>
        </p:spPr>
      </p:pic>
      <p:sp>
        <p:nvSpPr>
          <p:cNvPr id="1820" name="Rectangle 8"/>
          <p:cNvSpPr txBox="1">
            <a:spLocks noGrp="1"/>
          </p:cNvSpPr>
          <p:nvPr>
            <p:ph type="title"/>
          </p:nvPr>
        </p:nvSpPr>
        <p:spPr>
          <a:prstGeom prst="rect">
            <a:avLst/>
          </a:prstGeom>
        </p:spPr>
        <p:txBody>
          <a:bodyPr/>
          <a:lstStyle>
            <a:lvl1pPr>
              <a:defRPr sz="6800"/>
            </a:lvl1pPr>
          </a:lstStyle>
          <a:p>
            <a:r>
              <a:t>Anti-aliasing</a:t>
            </a:r>
          </a:p>
        </p:txBody>
      </p:sp>
      <p:pic>
        <p:nvPicPr>
          <p:cNvPr id="1821" name="Picture 14" descr="Picture 14"/>
          <p:cNvPicPr>
            <a:picLocks noChangeAspect="1"/>
          </p:cNvPicPr>
          <p:nvPr/>
        </p:nvPicPr>
        <p:blipFill>
          <a:blip r:embed="rId3">
            <a:extLst/>
          </a:blip>
          <a:srcRect b="47307"/>
          <a:stretch>
            <a:fillRect/>
          </a:stretch>
        </p:blipFill>
        <p:spPr>
          <a:xfrm>
            <a:off x="-1" y="1842346"/>
            <a:ext cx="12679682" cy="3379895"/>
          </a:xfrm>
          <a:prstGeom prst="rect">
            <a:avLst/>
          </a:prstGeom>
          <a:ln w="12700">
            <a:miter lim="400000"/>
          </a:ln>
        </p:spPr>
      </p:pic>
      <p:sp>
        <p:nvSpPr>
          <p:cNvPr id="1822" name="TextBox 4"/>
          <p:cNvSpPr txBox="1"/>
          <p:nvPr/>
        </p:nvSpPr>
        <p:spPr>
          <a:xfrm>
            <a:off x="9970346" y="9315591"/>
            <a:ext cx="2633574"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Forsyth and Ponce 2002</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 name="Title 1"/>
          <p:cNvSpPr txBox="1">
            <a:spLocks noGrp="1"/>
          </p:cNvSpPr>
          <p:nvPr>
            <p:ph type="title"/>
          </p:nvPr>
        </p:nvSpPr>
        <p:spPr>
          <a:xfrm>
            <a:off x="650239" y="-1"/>
            <a:ext cx="11704322" cy="1300481"/>
          </a:xfrm>
          <a:prstGeom prst="rect">
            <a:avLst/>
          </a:prstGeom>
        </p:spPr>
        <p:txBody>
          <a:bodyPr/>
          <a:lstStyle/>
          <a:p>
            <a:r>
              <a:t>Algorithm for downsampling by factor of 2</a:t>
            </a:r>
          </a:p>
        </p:txBody>
      </p:sp>
      <p:sp>
        <p:nvSpPr>
          <p:cNvPr id="1825" name="Content Placeholder 2"/>
          <p:cNvSpPr txBox="1"/>
          <p:nvPr/>
        </p:nvSpPr>
        <p:spPr>
          <a:xfrm>
            <a:off x="650239" y="1408853"/>
            <a:ext cx="11704322" cy="5404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marL="698046" indent="-698046" algn="l" defTabSz="1300480">
              <a:spcBef>
                <a:spcPts val="600"/>
              </a:spcBef>
              <a:buSzPct val="100000"/>
              <a:buAutoNum type="arabicPeriod"/>
              <a:defRPr sz="3800" b="0">
                <a:latin typeface="Calibri"/>
                <a:ea typeface="Calibri"/>
                <a:cs typeface="Calibri"/>
                <a:sym typeface="Calibri"/>
              </a:defRPr>
            </a:pPr>
            <a:endParaRPr/>
          </a:p>
          <a:p>
            <a:pPr marL="698046" indent="-698046" algn="l" defTabSz="1300480">
              <a:spcBef>
                <a:spcPts val="900"/>
              </a:spcBef>
              <a:buSzPct val="100000"/>
              <a:buAutoNum type="arabicPeriod"/>
              <a:defRPr sz="3800" b="0">
                <a:latin typeface="Calibri"/>
                <a:ea typeface="Calibri"/>
                <a:cs typeface="Calibri"/>
                <a:sym typeface="Calibri"/>
              </a:defRPr>
            </a:pPr>
            <a:r>
              <a:t>Start with image(h, w)</a:t>
            </a:r>
            <a:endParaRPr>
              <a:latin typeface="Arial"/>
              <a:ea typeface="Arial"/>
              <a:cs typeface="Arial"/>
              <a:sym typeface="Arial"/>
            </a:endParaRPr>
          </a:p>
          <a:p>
            <a:pPr marL="698046" indent="-698046" algn="l" defTabSz="1300480">
              <a:spcBef>
                <a:spcPts val="900"/>
              </a:spcBef>
              <a:buSzPct val="100000"/>
              <a:buAutoNum type="arabicPeriod"/>
              <a:defRPr sz="3800" b="0">
                <a:latin typeface="Calibri"/>
                <a:ea typeface="Calibri"/>
                <a:cs typeface="Calibri"/>
                <a:sym typeface="Calibri"/>
              </a:defRPr>
            </a:pPr>
            <a:r>
              <a:t>Apply low-pass filter</a:t>
            </a:r>
            <a:endParaRPr>
              <a:latin typeface="Arial"/>
              <a:ea typeface="Arial"/>
              <a:cs typeface="Arial"/>
              <a:sym typeface="Arial"/>
            </a:endParaRPr>
          </a:p>
          <a:p>
            <a:pPr marL="487680" lvl="1" indent="-30480" algn="l" defTabSz="1300480">
              <a:spcBef>
                <a:spcPts val="800"/>
              </a:spcBef>
              <a:defRPr sz="3400" b="0">
                <a:latin typeface="Calibri"/>
                <a:ea typeface="Calibri"/>
                <a:cs typeface="Calibri"/>
                <a:sym typeface="Calibri"/>
              </a:defRPr>
            </a:pPr>
            <a:r>
              <a:t>	im_blur = imfilter( image, fspecial(‘gaussian’, 7, 1) )</a:t>
            </a:r>
            <a:endParaRPr>
              <a:latin typeface="Arial"/>
              <a:ea typeface="Arial"/>
              <a:cs typeface="Arial"/>
              <a:sym typeface="Arial"/>
            </a:endParaRPr>
          </a:p>
          <a:p>
            <a:pPr marL="698046" indent="-698046" algn="l" defTabSz="1300480">
              <a:spcBef>
                <a:spcPts val="900"/>
              </a:spcBef>
              <a:buSzPct val="100000"/>
              <a:buAutoNum type="arabicPeriod"/>
              <a:defRPr sz="3800" b="0">
                <a:latin typeface="Calibri"/>
                <a:ea typeface="Calibri"/>
                <a:cs typeface="Calibri"/>
                <a:sym typeface="Calibri"/>
              </a:defRPr>
            </a:pPr>
            <a:r>
              <a:t>Sample every other pixel</a:t>
            </a:r>
            <a:endParaRPr>
              <a:latin typeface="Arial"/>
              <a:ea typeface="Arial"/>
              <a:cs typeface="Arial"/>
              <a:sym typeface="Arial"/>
            </a:endParaRPr>
          </a:p>
          <a:p>
            <a:pPr marL="487680" lvl="1" indent="-30480" algn="l" defTabSz="1300480">
              <a:spcBef>
                <a:spcPts val="800"/>
              </a:spcBef>
              <a:defRPr sz="3400" b="0">
                <a:latin typeface="Calibri"/>
                <a:ea typeface="Calibri"/>
                <a:cs typeface="Calibri"/>
                <a:sym typeface="Calibri"/>
              </a:defRPr>
            </a:pPr>
            <a:r>
              <a:t>	im_small = im_blur( 1:2:end, 1:2:end );</a:t>
            </a:r>
            <a:endParaRPr>
              <a:latin typeface="Arial"/>
              <a:ea typeface="Arial"/>
              <a:cs typeface="Arial"/>
              <a:sym typeface="Arial"/>
            </a:endParaRPr>
          </a:p>
          <a:p>
            <a:pPr marL="465364" indent="-465364" algn="l" defTabSz="1300480">
              <a:spcBef>
                <a:spcPts val="600"/>
              </a:spcBef>
              <a:buSzPct val="100000"/>
              <a:buFont typeface="Arial"/>
              <a:buChar char="•"/>
              <a:defRPr sz="3800" b="0">
                <a:latin typeface="Calibri"/>
                <a:ea typeface="Calibri"/>
                <a:cs typeface="Calibri"/>
                <a:sym typeface="Calibri"/>
              </a:defRPr>
            </a:pPr>
            <a:endParaRPr>
              <a:latin typeface="Arial"/>
              <a:ea typeface="Arial"/>
              <a:cs typeface="Arial"/>
              <a:sym typeface="Arial"/>
            </a:endParaRPr>
          </a:p>
        </p:txBody>
      </p:sp>
      <p:sp>
        <p:nvSpPr>
          <p:cNvPr id="1826" name="TextBox 3"/>
          <p:cNvSpPr txBox="1"/>
          <p:nvPr/>
        </p:nvSpPr>
        <p:spPr>
          <a:xfrm>
            <a:off x="12160807" y="9315872"/>
            <a:ext cx="66357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Hays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Title 1"/>
          <p:cNvSpPr txBox="1">
            <a:spLocks noGrp="1"/>
          </p:cNvSpPr>
          <p:nvPr>
            <p:ph type="title"/>
          </p:nvPr>
        </p:nvSpPr>
        <p:spPr>
          <a:xfrm>
            <a:off x="650239" y="-1"/>
            <a:ext cx="11704322" cy="1300481"/>
          </a:xfrm>
          <a:prstGeom prst="rect">
            <a:avLst/>
          </a:prstGeom>
        </p:spPr>
        <p:txBody>
          <a:bodyPr/>
          <a:lstStyle/>
          <a:p>
            <a:r>
              <a:t>A few questions</a:t>
            </a:r>
          </a:p>
        </p:txBody>
      </p:sp>
      <p:sp>
        <p:nvSpPr>
          <p:cNvPr id="1829" name="Content Placeholder 2"/>
          <p:cNvSpPr txBox="1">
            <a:spLocks noGrp="1"/>
          </p:cNvSpPr>
          <p:nvPr>
            <p:ph type="body" idx="1"/>
          </p:nvPr>
        </p:nvSpPr>
        <p:spPr>
          <a:xfrm>
            <a:off x="650239" y="1408853"/>
            <a:ext cx="11704322" cy="7303913"/>
          </a:xfrm>
          <a:prstGeom prst="rect">
            <a:avLst/>
          </a:prstGeom>
        </p:spPr>
        <p:txBody>
          <a:bodyPr/>
          <a:lstStyle/>
          <a:p>
            <a:pPr marL="0" indent="0">
              <a:buSzTx/>
              <a:buNone/>
            </a:pPr>
            <a:r>
              <a:t>How is the Fourier decomposition computed?</a:t>
            </a:r>
          </a:p>
          <a:p>
            <a:pPr marL="0" indent="0">
              <a:buSzTx/>
              <a:buNone/>
            </a:pPr>
            <a:endParaRPr/>
          </a:p>
          <a:p>
            <a:pPr marL="0" indent="0">
              <a:buSzTx/>
              <a:buNone/>
            </a:pPr>
            <a:r>
              <a:t>Intuitively, by correlating the signal with a set of waves of increasing signal!</a:t>
            </a:r>
          </a:p>
          <a:p>
            <a:pPr marL="0" indent="0">
              <a:buSzTx/>
              <a:buNone/>
            </a:pPr>
            <a:endParaRPr/>
          </a:p>
          <a:p>
            <a:pPr marL="0" indent="0">
              <a:buSzTx/>
              <a:buNone/>
            </a:pPr>
            <a:r>
              <a:t>Notes in hidden slides.</a:t>
            </a:r>
          </a:p>
          <a:p>
            <a:pPr marL="0" indent="0">
              <a:buSzTx/>
              <a:buNone/>
            </a:pPr>
            <a:r>
              <a:t>Plus: http://research.stowers-institute.org/efg/Report/FourierAnalysis.pdf</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1" name="Title 1"/>
          <p:cNvSpPr txBox="1">
            <a:spLocks noGrp="1"/>
          </p:cNvSpPr>
          <p:nvPr>
            <p:ph type="title"/>
          </p:nvPr>
        </p:nvSpPr>
        <p:spPr>
          <a:xfrm>
            <a:off x="650239" y="-1"/>
            <a:ext cx="11704322" cy="1300481"/>
          </a:xfrm>
          <a:prstGeom prst="rect">
            <a:avLst/>
          </a:prstGeom>
        </p:spPr>
        <p:txBody>
          <a:bodyPr/>
          <a:lstStyle/>
          <a:p>
            <a:r>
              <a:t>Computing the Fourier Transform</a:t>
            </a:r>
          </a:p>
        </p:txBody>
      </p:sp>
      <p:sp>
        <p:nvSpPr>
          <p:cNvPr id="1832" name="TextBox 4"/>
          <p:cNvSpPr txBox="1"/>
          <p:nvPr/>
        </p:nvSpPr>
        <p:spPr>
          <a:xfrm>
            <a:off x="4660053" y="2926079"/>
            <a:ext cx="1684757"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Continuous</a:t>
            </a:r>
          </a:p>
        </p:txBody>
      </p:sp>
      <p:pic>
        <p:nvPicPr>
          <p:cNvPr id="1833" name="Picture 17" descr="Picture 17"/>
          <p:cNvPicPr>
            <a:picLocks noChangeAspect="1"/>
          </p:cNvPicPr>
          <p:nvPr/>
        </p:nvPicPr>
        <p:blipFill>
          <a:blip r:embed="rId2">
            <a:extLst/>
          </a:blip>
          <a:stretch>
            <a:fillRect/>
          </a:stretch>
        </p:blipFill>
        <p:spPr>
          <a:xfrm>
            <a:off x="3359573" y="3467946"/>
            <a:ext cx="4930988" cy="1517228"/>
          </a:xfrm>
          <a:prstGeom prst="rect">
            <a:avLst/>
          </a:prstGeom>
          <a:ln w="12700">
            <a:miter lim="400000"/>
          </a:ln>
        </p:spPr>
      </p:pic>
      <p:pic>
        <p:nvPicPr>
          <p:cNvPr id="1834" name="Picture 18" descr="Picture 18"/>
          <p:cNvPicPr>
            <a:picLocks noChangeAspect="1"/>
          </p:cNvPicPr>
          <p:nvPr/>
        </p:nvPicPr>
        <p:blipFill>
          <a:blip r:embed="rId3">
            <a:extLst/>
          </a:blip>
          <a:stretch>
            <a:fillRect/>
          </a:stretch>
        </p:blipFill>
        <p:spPr>
          <a:xfrm>
            <a:off x="3467946" y="5635413"/>
            <a:ext cx="5039361" cy="1801708"/>
          </a:xfrm>
          <a:prstGeom prst="rect">
            <a:avLst/>
          </a:prstGeom>
          <a:ln w="12700">
            <a:miter lim="400000"/>
          </a:ln>
        </p:spPr>
      </p:pic>
      <p:sp>
        <p:nvSpPr>
          <p:cNvPr id="1835" name="TextBox 7"/>
          <p:cNvSpPr txBox="1"/>
          <p:nvPr/>
        </p:nvSpPr>
        <p:spPr>
          <a:xfrm>
            <a:off x="4551679" y="5310293"/>
            <a:ext cx="1260597"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Discrete</a:t>
            </a:r>
          </a:p>
        </p:txBody>
      </p:sp>
      <p:sp>
        <p:nvSpPr>
          <p:cNvPr id="1836" name="TextBox 8"/>
          <p:cNvSpPr txBox="1"/>
          <p:nvPr/>
        </p:nvSpPr>
        <p:spPr>
          <a:xfrm>
            <a:off x="8778240" y="6409831"/>
            <a:ext cx="1862011" cy="475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i="1">
                <a:latin typeface="Arial"/>
                <a:ea typeface="Arial"/>
                <a:cs typeface="Arial"/>
                <a:sym typeface="Arial"/>
              </a:defRPr>
            </a:lvl1pPr>
          </a:lstStyle>
          <a:p>
            <a:r>
              <a:t>k = -N/2..N/2</a:t>
            </a:r>
          </a:p>
        </p:txBody>
      </p:sp>
      <p:pic>
        <p:nvPicPr>
          <p:cNvPr id="1837" name="Picture 3" descr="Picture 3"/>
          <p:cNvPicPr>
            <a:picLocks noChangeAspect="1"/>
          </p:cNvPicPr>
          <p:nvPr/>
        </p:nvPicPr>
        <p:blipFill>
          <a:blip r:embed="rId4">
            <a:extLst/>
          </a:blip>
          <a:stretch>
            <a:fillRect/>
          </a:stretch>
        </p:blipFill>
        <p:spPr>
          <a:xfrm>
            <a:off x="3467946" y="1300479"/>
            <a:ext cx="4903895" cy="1016001"/>
          </a:xfrm>
          <a:prstGeom prst="rect">
            <a:avLst/>
          </a:prstGeom>
          <a:ln w="12700">
            <a:miter lim="400000"/>
          </a:ln>
        </p:spPr>
      </p:pic>
      <p:sp>
        <p:nvSpPr>
          <p:cNvPr id="1838" name="TextBox 11"/>
          <p:cNvSpPr txBox="1"/>
          <p:nvPr/>
        </p:nvSpPr>
        <p:spPr>
          <a:xfrm>
            <a:off x="1842346" y="8236373"/>
            <a:ext cx="5104828" cy="475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r>
              <a:t>Fast Fourier Transform (FFT): NlogN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0" name="Title 1"/>
          <p:cNvSpPr txBox="1">
            <a:spLocks noGrp="1"/>
          </p:cNvSpPr>
          <p:nvPr>
            <p:ph type="title"/>
          </p:nvPr>
        </p:nvSpPr>
        <p:spPr>
          <a:xfrm>
            <a:off x="650239" y="-1"/>
            <a:ext cx="11704322" cy="1300481"/>
          </a:xfrm>
          <a:prstGeom prst="rect">
            <a:avLst/>
          </a:prstGeom>
        </p:spPr>
        <p:txBody>
          <a:bodyPr/>
          <a:lstStyle/>
          <a:p>
            <a:endParaRPr/>
          </a:p>
        </p:txBody>
      </p:sp>
      <p:sp>
        <p:nvSpPr>
          <p:cNvPr id="1841" name="Content Placeholder 2"/>
          <p:cNvSpPr txBox="1">
            <a:spLocks noGrp="1"/>
          </p:cNvSpPr>
          <p:nvPr>
            <p:ph type="body" idx="1"/>
          </p:nvPr>
        </p:nvSpPr>
        <p:spPr>
          <a:xfrm>
            <a:off x="650239" y="1408853"/>
            <a:ext cx="11704322" cy="7303913"/>
          </a:xfrm>
          <a:prstGeom prst="rect">
            <a:avLst/>
          </a:prstGeom>
        </p:spPr>
        <p:txBody>
          <a:bodyPr/>
          <a:lstStyle/>
          <a:p>
            <a:endParaRPr/>
          </a:p>
        </p:txBody>
      </p:sp>
      <p:pic>
        <p:nvPicPr>
          <p:cNvPr id="1842" name="Picture 3" descr="Picture 3"/>
          <p:cNvPicPr>
            <a:picLocks noChangeAspect="1"/>
          </p:cNvPicPr>
          <p:nvPr/>
        </p:nvPicPr>
        <p:blipFill>
          <a:blip r:embed="rId3">
            <a:extLst/>
          </a:blip>
          <a:stretch>
            <a:fillRect/>
          </a:stretch>
        </p:blipFill>
        <p:spPr>
          <a:xfrm>
            <a:off x="6772" y="6772"/>
            <a:ext cx="12991255" cy="9740055"/>
          </a:xfrm>
          <a:prstGeom prst="rect">
            <a:avLst/>
          </a:prstGeom>
          <a:ln w="12700">
            <a:miter lim="400000"/>
          </a:ln>
        </p:spPr>
      </p:pic>
      <p:sp>
        <p:nvSpPr>
          <p:cNvPr id="1843" name="Rectangle 4"/>
          <p:cNvSpPr txBox="1"/>
          <p:nvPr/>
        </p:nvSpPr>
        <p:spPr>
          <a:xfrm>
            <a:off x="11283986" y="9309099"/>
            <a:ext cx="145128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Earl F. Glynn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7" name="Title 1"/>
          <p:cNvSpPr txBox="1">
            <a:spLocks noGrp="1"/>
          </p:cNvSpPr>
          <p:nvPr>
            <p:ph type="title"/>
          </p:nvPr>
        </p:nvSpPr>
        <p:spPr>
          <a:xfrm>
            <a:off x="650239" y="-1"/>
            <a:ext cx="11704322" cy="1300481"/>
          </a:xfrm>
          <a:prstGeom prst="rect">
            <a:avLst/>
          </a:prstGeom>
        </p:spPr>
        <p:txBody>
          <a:bodyPr/>
          <a:lstStyle/>
          <a:p>
            <a:endParaRPr/>
          </a:p>
        </p:txBody>
      </p:sp>
      <p:sp>
        <p:nvSpPr>
          <p:cNvPr id="1848" name="Content Placeholder 2"/>
          <p:cNvSpPr txBox="1">
            <a:spLocks noGrp="1"/>
          </p:cNvSpPr>
          <p:nvPr>
            <p:ph type="body" idx="1"/>
          </p:nvPr>
        </p:nvSpPr>
        <p:spPr>
          <a:xfrm>
            <a:off x="650239" y="1408853"/>
            <a:ext cx="11704322" cy="7303913"/>
          </a:xfrm>
          <a:prstGeom prst="rect">
            <a:avLst/>
          </a:prstGeom>
        </p:spPr>
        <p:txBody>
          <a:bodyPr/>
          <a:lstStyle/>
          <a:p>
            <a:endParaRPr/>
          </a:p>
        </p:txBody>
      </p:sp>
      <p:pic>
        <p:nvPicPr>
          <p:cNvPr id="1849" name="Picture 3" descr="Picture 3"/>
          <p:cNvPicPr>
            <a:picLocks noChangeAspect="1"/>
          </p:cNvPicPr>
          <p:nvPr/>
        </p:nvPicPr>
        <p:blipFill>
          <a:blip r:embed="rId3">
            <a:extLst/>
          </a:blip>
          <a:stretch>
            <a:fillRect/>
          </a:stretch>
        </p:blipFill>
        <p:spPr>
          <a:xfrm>
            <a:off x="6772" y="6772"/>
            <a:ext cx="12991255" cy="9740055"/>
          </a:xfrm>
          <a:prstGeom prst="rect">
            <a:avLst/>
          </a:prstGeom>
          <a:ln w="12700">
            <a:miter lim="400000"/>
          </a:ln>
        </p:spPr>
      </p:pic>
      <p:sp>
        <p:nvSpPr>
          <p:cNvPr id="1850" name="Rectangle 4"/>
          <p:cNvSpPr txBox="1"/>
          <p:nvPr/>
        </p:nvSpPr>
        <p:spPr>
          <a:xfrm>
            <a:off x="11283986" y="9309099"/>
            <a:ext cx="1451283"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latin typeface="Arial"/>
                <a:ea typeface="Arial"/>
                <a:cs typeface="Arial"/>
                <a:sym typeface="Arial"/>
              </a:defRPr>
            </a:lvl1pPr>
          </a:lstStyle>
          <a:p>
            <a:r>
              <a:t>Earl F. Glynn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1" name="Group 3"/>
          <p:cNvGraphicFramePr/>
          <p:nvPr/>
        </p:nvGraphicFramePr>
        <p:xfrm>
          <a:off x="6719146" y="3251200"/>
          <a:ext cx="5064970" cy="4848224"/>
        </p:xfrm>
        <a:graphic>
          <a:graphicData uri="http://schemas.openxmlformats.org/drawingml/2006/table">
            <a:tbl>
              <a:tblPr>
                <a:tableStyleId>{4C3C2611-4C71-4FC5-86AE-919BDF0F9419}</a:tableStyleId>
              </a:tblPr>
              <a:tblGrid>
                <a:gridCol w="507395">
                  <a:extLst>
                    <a:ext uri="{9D8B030D-6E8A-4147-A177-3AD203B41FA5}">
                      <a16:colId xmlns:a16="http://schemas.microsoft.com/office/drawing/2014/main" val="20000"/>
                    </a:ext>
                  </a:extLst>
                </a:gridCol>
                <a:gridCol w="507395">
                  <a:extLst>
                    <a:ext uri="{9D8B030D-6E8A-4147-A177-3AD203B41FA5}">
                      <a16:colId xmlns:a16="http://schemas.microsoft.com/office/drawing/2014/main" val="20001"/>
                    </a:ext>
                  </a:extLst>
                </a:gridCol>
                <a:gridCol w="502905">
                  <a:extLst>
                    <a:ext uri="{9D8B030D-6E8A-4147-A177-3AD203B41FA5}">
                      <a16:colId xmlns:a16="http://schemas.microsoft.com/office/drawing/2014/main" val="20002"/>
                    </a:ext>
                  </a:extLst>
                </a:gridCol>
                <a:gridCol w="507395">
                  <a:extLst>
                    <a:ext uri="{9D8B030D-6E8A-4147-A177-3AD203B41FA5}">
                      <a16:colId xmlns:a16="http://schemas.microsoft.com/office/drawing/2014/main" val="20003"/>
                    </a:ext>
                  </a:extLst>
                </a:gridCol>
                <a:gridCol w="507395">
                  <a:extLst>
                    <a:ext uri="{9D8B030D-6E8A-4147-A177-3AD203B41FA5}">
                      <a16:colId xmlns:a16="http://schemas.microsoft.com/office/drawing/2014/main" val="20004"/>
                    </a:ext>
                  </a:extLst>
                </a:gridCol>
                <a:gridCol w="507395">
                  <a:extLst>
                    <a:ext uri="{9D8B030D-6E8A-4147-A177-3AD203B41FA5}">
                      <a16:colId xmlns:a16="http://schemas.microsoft.com/office/drawing/2014/main" val="20005"/>
                    </a:ext>
                  </a:extLst>
                </a:gridCol>
                <a:gridCol w="507395">
                  <a:extLst>
                    <a:ext uri="{9D8B030D-6E8A-4147-A177-3AD203B41FA5}">
                      <a16:colId xmlns:a16="http://schemas.microsoft.com/office/drawing/2014/main" val="20006"/>
                    </a:ext>
                  </a:extLst>
                </a:gridCol>
                <a:gridCol w="502905">
                  <a:extLst>
                    <a:ext uri="{9D8B030D-6E8A-4147-A177-3AD203B41FA5}">
                      <a16:colId xmlns:a16="http://schemas.microsoft.com/office/drawing/2014/main" val="20007"/>
                    </a:ext>
                  </a:extLst>
                </a:gridCol>
                <a:gridCol w="507395">
                  <a:extLst>
                    <a:ext uri="{9D8B030D-6E8A-4147-A177-3AD203B41FA5}">
                      <a16:colId xmlns:a16="http://schemas.microsoft.com/office/drawing/2014/main" val="20008"/>
                    </a:ext>
                  </a:extLst>
                </a:gridCol>
                <a:gridCol w="507395">
                  <a:extLst>
                    <a:ext uri="{9D8B030D-6E8A-4147-A177-3AD203B41FA5}">
                      <a16:colId xmlns:a16="http://schemas.microsoft.com/office/drawing/2014/main" val="20009"/>
                    </a:ext>
                  </a:extLst>
                </a:gridCol>
              </a:tblGrid>
              <a:tr h="4646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noFill/>
                  </a:tcPr>
                </a:tc>
                <a:extLst>
                  <a:ext uri="{0D108BD9-81ED-4DB2-BD59-A6C34878D82A}">
                    <a16:rowId xmlns:a16="http://schemas.microsoft.com/office/drawing/2014/main" val="10000"/>
                  </a:ext>
                </a:extLst>
              </a:tr>
              <a:tr h="50951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05024">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78089">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84822">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480333">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endParaRP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noFill/>
                  </a:tcPr>
                </a:tc>
                <a:extLst>
                  <a:ext uri="{0D108BD9-81ED-4DB2-BD59-A6C34878D82A}">
                    <a16:rowId xmlns:a16="http://schemas.microsoft.com/office/drawing/2014/main" val="10009"/>
                  </a:ext>
                </a:extLst>
              </a:tr>
            </a:tbl>
          </a:graphicData>
        </a:graphic>
      </p:graphicFrame>
      <p:sp>
        <p:nvSpPr>
          <p:cNvPr id="442" name="Rectangle 127"/>
          <p:cNvSpPr/>
          <p:nvPr/>
        </p:nvSpPr>
        <p:spPr>
          <a:xfrm>
            <a:off x="9211733"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graphicFrame>
        <p:nvGraphicFramePr>
          <p:cNvPr id="443" name="Group 128"/>
          <p:cNvGraphicFramePr/>
          <p:nvPr/>
        </p:nvGraphicFramePr>
        <p:xfrm>
          <a:off x="1011484" y="3253458"/>
          <a:ext cx="5028840" cy="4841447"/>
        </p:xfrm>
        <a:graphic>
          <a:graphicData uri="http://schemas.openxmlformats.org/drawingml/2006/table">
            <a:tbl>
              <a:tblPr>
                <a:tableStyleId>{4C3C2611-4C71-4FC5-86AE-919BDF0F9419}</a:tableStyleId>
              </a:tblPr>
              <a:tblGrid>
                <a:gridCol w="502884">
                  <a:extLst>
                    <a:ext uri="{9D8B030D-6E8A-4147-A177-3AD203B41FA5}">
                      <a16:colId xmlns:a16="http://schemas.microsoft.com/office/drawing/2014/main" val="20000"/>
                    </a:ext>
                  </a:extLst>
                </a:gridCol>
                <a:gridCol w="502884">
                  <a:extLst>
                    <a:ext uri="{9D8B030D-6E8A-4147-A177-3AD203B41FA5}">
                      <a16:colId xmlns:a16="http://schemas.microsoft.com/office/drawing/2014/main" val="20001"/>
                    </a:ext>
                  </a:extLst>
                </a:gridCol>
                <a:gridCol w="502884">
                  <a:extLst>
                    <a:ext uri="{9D8B030D-6E8A-4147-A177-3AD203B41FA5}">
                      <a16:colId xmlns:a16="http://schemas.microsoft.com/office/drawing/2014/main" val="20002"/>
                    </a:ext>
                  </a:extLst>
                </a:gridCol>
                <a:gridCol w="502884">
                  <a:extLst>
                    <a:ext uri="{9D8B030D-6E8A-4147-A177-3AD203B41FA5}">
                      <a16:colId xmlns:a16="http://schemas.microsoft.com/office/drawing/2014/main" val="20003"/>
                    </a:ext>
                  </a:extLst>
                </a:gridCol>
                <a:gridCol w="502884">
                  <a:extLst>
                    <a:ext uri="{9D8B030D-6E8A-4147-A177-3AD203B41FA5}">
                      <a16:colId xmlns:a16="http://schemas.microsoft.com/office/drawing/2014/main" val="20004"/>
                    </a:ext>
                  </a:extLst>
                </a:gridCol>
                <a:gridCol w="502884">
                  <a:extLst>
                    <a:ext uri="{9D8B030D-6E8A-4147-A177-3AD203B41FA5}">
                      <a16:colId xmlns:a16="http://schemas.microsoft.com/office/drawing/2014/main" val="20005"/>
                    </a:ext>
                  </a:extLst>
                </a:gridCol>
                <a:gridCol w="502884">
                  <a:extLst>
                    <a:ext uri="{9D8B030D-6E8A-4147-A177-3AD203B41FA5}">
                      <a16:colId xmlns:a16="http://schemas.microsoft.com/office/drawing/2014/main" val="20006"/>
                    </a:ext>
                  </a:extLst>
                </a:gridCol>
                <a:gridCol w="523090">
                  <a:extLst>
                    <a:ext uri="{9D8B030D-6E8A-4147-A177-3AD203B41FA5}">
                      <a16:colId xmlns:a16="http://schemas.microsoft.com/office/drawing/2014/main" val="20007"/>
                    </a:ext>
                  </a:extLst>
                </a:gridCol>
                <a:gridCol w="482678">
                  <a:extLst>
                    <a:ext uri="{9D8B030D-6E8A-4147-A177-3AD203B41FA5}">
                      <a16:colId xmlns:a16="http://schemas.microsoft.com/office/drawing/2014/main" val="20008"/>
                    </a:ext>
                  </a:extLst>
                </a:gridCol>
                <a:gridCol w="502884">
                  <a:extLst>
                    <a:ext uri="{9D8B030D-6E8A-4147-A177-3AD203B41FA5}">
                      <a16:colId xmlns:a16="http://schemas.microsoft.com/office/drawing/2014/main" val="20009"/>
                    </a:ext>
                  </a:extLst>
                </a:gridCol>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extLst>
                  <a:ext uri="{0D108BD9-81ED-4DB2-BD59-A6C34878D82A}">
                    <a16:rowId xmlns:a16="http://schemas.microsoft.com/office/drawing/2014/main" val="10000"/>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1"/>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2"/>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3"/>
                  </a:ext>
                </a:extLst>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4"/>
                  </a:ext>
                </a:extLst>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5"/>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6"/>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7"/>
                  </a:ext>
                </a:extLst>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extLst>
                  <a:ext uri="{0D108BD9-81ED-4DB2-BD59-A6C34878D82A}">
                    <a16:rowId xmlns:a16="http://schemas.microsoft.com/office/drawing/2014/main" val="10008"/>
                  </a:ext>
                </a:extLst>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extLst>
                  <a:ext uri="{0D108BD9-81ED-4DB2-BD59-A6C34878D82A}">
                    <a16:rowId xmlns:a16="http://schemas.microsoft.com/office/drawing/2014/main" val="10009"/>
                  </a:ext>
                </a:extLst>
              </a:tr>
            </a:tbl>
          </a:graphicData>
        </a:graphic>
      </p:graphicFrame>
      <p:sp>
        <p:nvSpPr>
          <p:cNvPr id="444" name="Rectangle 252"/>
          <p:cNvSpPr/>
          <p:nvPr/>
        </p:nvSpPr>
        <p:spPr>
          <a:xfrm>
            <a:off x="3034453" y="3251200"/>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endParaRPr/>
          </a:p>
        </p:txBody>
      </p:sp>
      <p:pic>
        <p:nvPicPr>
          <p:cNvPr id="445"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446"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447" name="Rectangle 16"/>
          <p:cNvSpPr txBox="1"/>
          <p:nvPr/>
        </p:nvSpPr>
        <p:spPr>
          <a:xfrm>
            <a:off x="650239" y="-1"/>
            <a:ext cx="11704322" cy="904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5000" b="0">
                <a:latin typeface="Calibri"/>
                <a:ea typeface="Calibri"/>
                <a:cs typeface="Calibri"/>
                <a:sym typeface="Calibri"/>
              </a:defRPr>
            </a:lvl1pPr>
          </a:lstStyle>
          <a:p>
            <a:r>
              <a:t>Image filtering</a:t>
            </a:r>
          </a:p>
        </p:txBody>
      </p:sp>
      <p:grpSp>
        <p:nvGrpSpPr>
          <p:cNvPr id="485" name="Group 4"/>
          <p:cNvGrpSpPr/>
          <p:nvPr/>
        </p:nvGrpSpPr>
        <p:grpSpPr>
          <a:xfrm>
            <a:off x="10728959" y="433493"/>
            <a:ext cx="1625601" cy="1384019"/>
            <a:chOff x="0" y="0"/>
            <a:chExt cx="1625600" cy="1384018"/>
          </a:xfrm>
        </p:grpSpPr>
        <p:grpSp>
          <p:nvGrpSpPr>
            <p:cNvPr id="483" name="Group 5"/>
            <p:cNvGrpSpPr/>
            <p:nvPr/>
          </p:nvGrpSpPr>
          <p:grpSpPr>
            <a:xfrm>
              <a:off x="318767" y="-1"/>
              <a:ext cx="1306834" cy="1384020"/>
              <a:chOff x="0" y="0"/>
              <a:chExt cx="1306832" cy="1384018"/>
            </a:xfrm>
          </p:grpSpPr>
          <p:grpSp>
            <p:nvGrpSpPr>
              <p:cNvPr id="450" name="Rectangle 6"/>
              <p:cNvGrpSpPr/>
              <p:nvPr/>
            </p:nvGrpSpPr>
            <p:grpSpPr>
              <a:xfrm>
                <a:off x="871221" y="922272"/>
                <a:ext cx="435611" cy="461746"/>
                <a:chOff x="0" y="0"/>
                <a:chExt cx="435609" cy="461744"/>
              </a:xfrm>
            </p:grpSpPr>
            <p:sp>
              <p:nvSpPr>
                <p:cNvPr id="4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49"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53" name="Rectangle 7"/>
              <p:cNvGrpSpPr/>
              <p:nvPr/>
            </p:nvGrpSpPr>
            <p:grpSpPr>
              <a:xfrm>
                <a:off x="435610" y="922272"/>
                <a:ext cx="435611" cy="461746"/>
                <a:chOff x="0" y="0"/>
                <a:chExt cx="435609" cy="461744"/>
              </a:xfrm>
            </p:grpSpPr>
            <p:sp>
              <p:nvSpPr>
                <p:cNvPr id="4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52"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56" name="Rectangle 8"/>
              <p:cNvGrpSpPr/>
              <p:nvPr/>
            </p:nvGrpSpPr>
            <p:grpSpPr>
              <a:xfrm>
                <a:off x="-1" y="922272"/>
                <a:ext cx="435611" cy="461746"/>
                <a:chOff x="0" y="0"/>
                <a:chExt cx="435609" cy="461744"/>
              </a:xfrm>
            </p:grpSpPr>
            <p:sp>
              <p:nvSpPr>
                <p:cNvPr id="45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55"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59" name="Rectangle 9"/>
              <p:cNvGrpSpPr/>
              <p:nvPr/>
            </p:nvGrpSpPr>
            <p:grpSpPr>
              <a:xfrm>
                <a:off x="871221" y="461745"/>
                <a:ext cx="435611" cy="460528"/>
                <a:chOff x="0" y="0"/>
                <a:chExt cx="435609" cy="460526"/>
              </a:xfrm>
            </p:grpSpPr>
            <p:sp>
              <p:nvSpPr>
                <p:cNvPr id="4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58"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62" name="Rectangle 10"/>
              <p:cNvGrpSpPr/>
              <p:nvPr/>
            </p:nvGrpSpPr>
            <p:grpSpPr>
              <a:xfrm>
                <a:off x="435610" y="461745"/>
                <a:ext cx="435611" cy="460528"/>
                <a:chOff x="0" y="0"/>
                <a:chExt cx="435609" cy="460526"/>
              </a:xfrm>
            </p:grpSpPr>
            <p:sp>
              <p:nvSpPr>
                <p:cNvPr id="4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61"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65" name="Rectangle 11"/>
              <p:cNvGrpSpPr/>
              <p:nvPr/>
            </p:nvGrpSpPr>
            <p:grpSpPr>
              <a:xfrm>
                <a:off x="-1" y="461745"/>
                <a:ext cx="435611" cy="460528"/>
                <a:chOff x="0" y="0"/>
                <a:chExt cx="435609" cy="460526"/>
              </a:xfrm>
            </p:grpSpPr>
            <p:sp>
              <p:nvSpPr>
                <p:cNvPr id="463"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64" name="1"/>
                <p:cNvSpPr txBox="1"/>
                <p:nvPr/>
              </p:nvSpPr>
              <p:spPr>
                <a:xfrm>
                  <a:off x="-1" y="119287"/>
                  <a:ext cx="435611" cy="221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68" name="Rectangle 12"/>
              <p:cNvGrpSpPr/>
              <p:nvPr/>
            </p:nvGrpSpPr>
            <p:grpSpPr>
              <a:xfrm>
                <a:off x="871221" y="-1"/>
                <a:ext cx="435611" cy="461746"/>
                <a:chOff x="0" y="0"/>
                <a:chExt cx="435609" cy="461744"/>
              </a:xfrm>
            </p:grpSpPr>
            <p:sp>
              <p:nvSpPr>
                <p:cNvPr id="4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67"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71" name="Rectangle 13"/>
              <p:cNvGrpSpPr/>
              <p:nvPr/>
            </p:nvGrpSpPr>
            <p:grpSpPr>
              <a:xfrm>
                <a:off x="435610" y="-1"/>
                <a:ext cx="435611" cy="461746"/>
                <a:chOff x="0" y="0"/>
                <a:chExt cx="435609" cy="461744"/>
              </a:xfrm>
            </p:grpSpPr>
            <p:sp>
              <p:nvSpPr>
                <p:cNvPr id="4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70"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grpSp>
            <p:nvGrpSpPr>
              <p:cNvPr id="474" name="Rectangle 14"/>
              <p:cNvGrpSpPr/>
              <p:nvPr/>
            </p:nvGrpSpPr>
            <p:grpSpPr>
              <a:xfrm>
                <a:off x="-1" y="-1"/>
                <a:ext cx="435611" cy="461746"/>
                <a:chOff x="0" y="0"/>
                <a:chExt cx="435609" cy="461744"/>
              </a:xfrm>
            </p:grpSpPr>
            <p:sp>
              <p:nvSpPr>
                <p:cNvPr id="47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endParaRPr/>
                </a:p>
              </p:txBody>
            </p:sp>
            <p:sp>
              <p:nvSpPr>
                <p:cNvPr id="473" name="1"/>
                <p:cNvSpPr txBox="1"/>
                <p:nvPr/>
              </p:nvSpPr>
              <p:spPr>
                <a:xfrm>
                  <a:off x="-1" y="119895"/>
                  <a:ext cx="43561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spcBef>
                      <a:spcPts val="400"/>
                    </a:spcBef>
                    <a:defRPr sz="1600" b="0">
                      <a:latin typeface="Arial"/>
                      <a:ea typeface="Arial"/>
                      <a:cs typeface="Arial"/>
                      <a:sym typeface="Arial"/>
                    </a:defRPr>
                  </a:lvl1pPr>
                </a:lstStyle>
                <a:p>
                  <a:r>
                    <a:t>1</a:t>
                  </a:r>
                </a:p>
              </p:txBody>
            </p:sp>
          </p:grpSp>
          <p:sp>
            <p:nvSpPr>
              <p:cNvPr id="475"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76"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77"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78"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79"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80"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81"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sp>
            <p:nvSpPr>
              <p:cNvPr id="482"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endParaRPr/>
              </a:p>
            </p:txBody>
          </p:sp>
        </p:grpSp>
        <p:pic>
          <p:nvPicPr>
            <p:cNvPr id="484"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486"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487" name="Text Box 376"/>
          <p:cNvSpPr txBox="1"/>
          <p:nvPr/>
        </p:nvSpPr>
        <p:spPr>
          <a:xfrm>
            <a:off x="11040533" y="9315591"/>
            <a:ext cx="1667269" cy="38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1300480">
              <a:defRPr sz="1800" b="0">
                <a:solidFill>
                  <a:srgbClr val="808080"/>
                </a:solidFill>
                <a:latin typeface="Arial"/>
                <a:ea typeface="Arial"/>
                <a:cs typeface="Arial"/>
                <a:sym typeface="Arial"/>
              </a:defRPr>
            </a:lvl1pPr>
          </a:lstStyle>
          <a:p>
            <a:r>
              <a:t>Credit: S. Seitz</a:t>
            </a:r>
          </a:p>
        </p:txBody>
      </p:sp>
      <p:pic>
        <p:nvPicPr>
          <p:cNvPr id="488"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TotalTime>
  <Words>4158</Words>
  <Application>Microsoft Macintosh PowerPoint</Application>
  <PresentationFormat>Custom</PresentationFormat>
  <Paragraphs>1917</Paragraphs>
  <Slides>85</Slides>
  <Notes>21</Notes>
  <HiddenSlides>3</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85</vt:i4>
      </vt:variant>
    </vt:vector>
  </HeadingPairs>
  <TitlesOfParts>
    <vt:vector size="106" baseType="lpstr">
      <vt:lpstr>CMMI10</vt:lpstr>
      <vt:lpstr>CMMI7</vt:lpstr>
      <vt:lpstr>CMR10</vt:lpstr>
      <vt:lpstr>SFSS1000</vt:lpstr>
      <vt:lpstr>Arial</vt:lpstr>
      <vt:lpstr>Calibri</vt:lpstr>
      <vt:lpstr>Cambria Math</vt:lpstr>
      <vt:lpstr>Comic Sans MS</vt:lpstr>
      <vt:lpstr>Courier</vt:lpstr>
      <vt:lpstr>Courier New</vt:lpstr>
      <vt:lpstr>Futura Bk BT</vt:lpstr>
      <vt:lpstr>Helvetica Light</vt:lpstr>
      <vt:lpstr>Helvetica Neue</vt:lpstr>
      <vt:lpstr>Helvetica Neue Light</vt:lpstr>
      <vt:lpstr>Helvetica Neue Medium</vt:lpstr>
      <vt:lpstr>Helvetica Neue Thin</vt:lpstr>
      <vt:lpstr>Symbol</vt:lpstr>
      <vt:lpstr>Tahoma</vt:lpstr>
      <vt:lpstr>Times</vt:lpstr>
      <vt:lpstr>Times New Roman</vt:lpstr>
      <vt:lpstr>White</vt:lpstr>
      <vt:lpstr>Filters</vt:lpstr>
      <vt:lpstr>Image filtering</vt:lpstr>
      <vt:lpstr>Image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filtering</vt:lpstr>
      <vt:lpstr>1. Practice with linear filters</vt:lpstr>
      <vt:lpstr>1. Practice with linear filters</vt:lpstr>
      <vt:lpstr>2. Practice with linear filters</vt:lpstr>
      <vt:lpstr>2. Practice with linear filters</vt:lpstr>
      <vt:lpstr>3. Practice with linear filters</vt:lpstr>
      <vt:lpstr>3. Practice with linear filters</vt:lpstr>
      <vt:lpstr>4. Practice with linear filters</vt:lpstr>
      <vt:lpstr>4. Practice with linear filters</vt:lpstr>
      <vt:lpstr>4. Practice with linear filters</vt:lpstr>
      <vt:lpstr>Correlation and Convolution</vt:lpstr>
      <vt:lpstr>Correlation and Convolution</vt:lpstr>
      <vt:lpstr>Key properties of linear filters</vt:lpstr>
      <vt:lpstr>Convolution properties</vt:lpstr>
      <vt:lpstr>Convolution properties</vt:lpstr>
      <vt:lpstr>Convolution properties</vt:lpstr>
      <vt:lpstr>PowerPoint Presentation</vt:lpstr>
      <vt:lpstr>PowerPoint Presentation</vt:lpstr>
      <vt:lpstr>PowerPoint Presentation</vt:lpstr>
      <vt:lpstr>Thinking in Frequency</vt:lpstr>
      <vt:lpstr>PowerPoint Presentation</vt:lpstr>
      <vt:lpstr>PowerPoint Presentation</vt:lpstr>
      <vt:lpstr>PowerPoint Presentation</vt:lpstr>
      <vt:lpstr>PowerPoint Presentation</vt:lpstr>
      <vt:lpstr>PowerPoint Presentation</vt:lpstr>
      <vt:lpstr>Hybrid Images</vt:lpstr>
      <vt:lpstr>Clues from Human Perception</vt:lpstr>
      <vt:lpstr>Campbell-Robson contrast sensitivity curve</vt:lpstr>
      <vt:lpstr>PowerPoint Presentation</vt:lpstr>
      <vt:lpstr>Fourier Series &amp;  Fourier Transforms</vt:lpstr>
      <vt:lpstr>Fourier series</vt:lpstr>
      <vt:lpstr>PowerPoint Presentation</vt:lpstr>
      <vt:lpstr>PowerPoint Presentation</vt:lpstr>
      <vt:lpstr>Square wave spectra</vt:lpstr>
      <vt:lpstr>Square wave spectra</vt:lpstr>
      <vt:lpstr>Square wave spectra</vt:lpstr>
      <vt:lpstr>Square wave spectra</vt:lpstr>
      <vt:lpstr>Square wave spectra</vt:lpstr>
      <vt:lpstr>Square wave spectra</vt:lpstr>
      <vt:lpstr>Square wave spectra</vt:lpstr>
      <vt:lpstr>PowerPoint Presentation</vt:lpstr>
      <vt:lpstr>Fourier Transform</vt:lpstr>
      <vt:lpstr>Fourier Transform</vt:lpstr>
      <vt:lpstr>Fourier Transform </vt:lpstr>
      <vt:lpstr>Examples (1D)</vt:lpstr>
      <vt:lpstr>PowerPoint Presentation</vt:lpstr>
      <vt:lpstr>PowerPoint Presentation</vt:lpstr>
      <vt:lpstr>Properties of Fourier Transforms</vt:lpstr>
      <vt:lpstr>The Convolution Theorem</vt:lpstr>
      <vt:lpstr>Filtering in spatial domain</vt:lpstr>
      <vt:lpstr>Filtering in frequency domain</vt:lpstr>
      <vt:lpstr>Low and High Pass filtering</vt:lpstr>
      <vt:lpstr>Gaussian filter duality</vt:lpstr>
      <vt:lpstr>Application 1: Hybrid Images</vt:lpstr>
      <vt:lpstr>Hybrid Image in FFT</vt:lpstr>
      <vt:lpstr>Application 2: Hybrid Images</vt:lpstr>
      <vt:lpstr>Application 2: Sampling and aliasing</vt:lpstr>
      <vt:lpstr>PowerPoint Presentation</vt:lpstr>
      <vt:lpstr>PowerPoint Presentation</vt:lpstr>
      <vt:lpstr>Sampling and aliasing</vt:lpstr>
      <vt:lpstr>Nyquist-Shannon Sampling Theorem</vt:lpstr>
      <vt:lpstr>How to fix aliasing?</vt:lpstr>
      <vt:lpstr>Better sensors</vt:lpstr>
      <vt:lpstr>Anti-aliasing</vt:lpstr>
      <vt:lpstr>Anti-aliasing</vt:lpstr>
      <vt:lpstr>Algorithm for downsampling by factor of 2</vt:lpstr>
      <vt:lpstr>A few questions</vt:lpstr>
      <vt:lpstr>Computing the Fourier Transform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Filters</dc:title>
  <cp:lastModifiedBy>Su, Hao</cp:lastModifiedBy>
  <cp:revision>4</cp:revision>
  <dcterms:modified xsi:type="dcterms:W3CDTF">2018-12-24T02:14:37Z</dcterms:modified>
</cp:coreProperties>
</file>